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7" r:id="rId2"/>
    <p:sldId id="267" r:id="rId3"/>
    <p:sldId id="278" r:id="rId4"/>
    <p:sldId id="279" r:id="rId5"/>
    <p:sldId id="280" r:id="rId6"/>
    <p:sldId id="281" r:id="rId7"/>
    <p:sldId id="282" r:id="rId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BB978-8457-4D54-BF78-EBB874ED1AF5}" v="6" dt="2026-05-06T14:45:43.40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14" autoAdjust="0"/>
  </p:normalViewPr>
  <p:slideViewPr>
    <p:cSldViewPr snapToGrid="0">
      <p:cViewPr varScale="1">
        <p:scale>
          <a:sx n="97" d="100"/>
          <a:sy n="97" d="100"/>
        </p:scale>
        <p:origin x="60" y="276"/>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ya Selçuk" userId="6ae15607e3e291e4" providerId="LiveId" clId="{D7C78F75-9010-4B0A-AFA6-5263D95C96D8}"/>
    <pc:docChg chg="custSel addSld delSld modSld">
      <pc:chgData name="Ulya Selçuk" userId="6ae15607e3e291e4" providerId="LiveId" clId="{D7C78F75-9010-4B0A-AFA6-5263D95C96D8}" dt="2026-05-06T14:47:48.150" v="1507" actId="2696"/>
      <pc:docMkLst>
        <pc:docMk/>
      </pc:docMkLst>
      <pc:sldChg chg="modSp mod">
        <pc:chgData name="Ulya Selçuk" userId="6ae15607e3e291e4" providerId="LiveId" clId="{D7C78F75-9010-4B0A-AFA6-5263D95C96D8}" dt="2026-05-06T14:32:38.735" v="1237" actId="114"/>
        <pc:sldMkLst>
          <pc:docMk/>
          <pc:sldMk cId="142462048" sldId="267"/>
        </pc:sldMkLst>
        <pc:spChg chg="mod">
          <ac:chgData name="Ulya Selçuk" userId="6ae15607e3e291e4" providerId="LiveId" clId="{D7C78F75-9010-4B0A-AFA6-5263D95C96D8}" dt="2026-05-06T14:01:36.654" v="370" actId="20577"/>
          <ac:spMkLst>
            <pc:docMk/>
            <pc:sldMk cId="142462048" sldId="267"/>
            <ac:spMk id="2" creationId="{00000000-0000-0000-0000-000000000000}"/>
          </ac:spMkLst>
        </pc:spChg>
        <pc:spChg chg="mod">
          <ac:chgData name="Ulya Selçuk" userId="6ae15607e3e291e4" providerId="LiveId" clId="{D7C78F75-9010-4B0A-AFA6-5263D95C96D8}" dt="2026-05-06T14:32:38.735" v="1237" actId="114"/>
          <ac:spMkLst>
            <pc:docMk/>
            <pc:sldMk cId="142462048" sldId="267"/>
            <ac:spMk id="3" creationId="{00000000-0000-0000-0000-000000000000}"/>
          </ac:spMkLst>
        </pc:spChg>
      </pc:sldChg>
      <pc:sldChg chg="del">
        <pc:chgData name="Ulya Selçuk" userId="6ae15607e3e291e4" providerId="LiveId" clId="{D7C78F75-9010-4B0A-AFA6-5263D95C96D8}" dt="2026-05-06T14:16:26.499" v="671" actId="2696"/>
        <pc:sldMkLst>
          <pc:docMk/>
          <pc:sldMk cId="579920876" sldId="268"/>
        </pc:sldMkLst>
      </pc:sldChg>
      <pc:sldChg chg="del">
        <pc:chgData name="Ulya Selçuk" userId="6ae15607e3e291e4" providerId="LiveId" clId="{D7C78F75-9010-4B0A-AFA6-5263D95C96D8}" dt="2026-05-06T14:16:37.977" v="673" actId="2696"/>
        <pc:sldMkLst>
          <pc:docMk/>
          <pc:sldMk cId="2557302982" sldId="269"/>
        </pc:sldMkLst>
      </pc:sldChg>
      <pc:sldChg chg="del">
        <pc:chgData name="Ulya Selçuk" userId="6ae15607e3e291e4" providerId="LiveId" clId="{D7C78F75-9010-4B0A-AFA6-5263D95C96D8}" dt="2026-05-06T14:16:34.870" v="672" actId="2696"/>
        <pc:sldMkLst>
          <pc:docMk/>
          <pc:sldMk cId="1181435729" sldId="270"/>
        </pc:sldMkLst>
      </pc:sldChg>
      <pc:sldChg chg="del">
        <pc:chgData name="Ulya Selçuk" userId="6ae15607e3e291e4" providerId="LiveId" clId="{D7C78F75-9010-4B0A-AFA6-5263D95C96D8}" dt="2026-05-06T14:16:43.625" v="674" actId="2696"/>
        <pc:sldMkLst>
          <pc:docMk/>
          <pc:sldMk cId="3963179634" sldId="271"/>
        </pc:sldMkLst>
      </pc:sldChg>
      <pc:sldChg chg="modSp del mod">
        <pc:chgData name="Ulya Selçuk" userId="6ae15607e3e291e4" providerId="LiveId" clId="{D7C78F75-9010-4B0A-AFA6-5263D95C96D8}" dt="2026-05-06T14:47:48.150" v="1507" actId="2696"/>
        <pc:sldMkLst>
          <pc:docMk/>
          <pc:sldMk cId="114670211" sldId="272"/>
        </pc:sldMkLst>
        <pc:spChg chg="mod">
          <ac:chgData name="Ulya Selçuk" userId="6ae15607e3e291e4" providerId="LiveId" clId="{D7C78F75-9010-4B0A-AFA6-5263D95C96D8}" dt="2026-05-06T14:20:17.496" v="716"/>
          <ac:spMkLst>
            <pc:docMk/>
            <pc:sldMk cId="114670211" sldId="272"/>
            <ac:spMk id="2" creationId="{00000000-0000-0000-0000-000000000000}"/>
          </ac:spMkLst>
        </pc:spChg>
      </pc:sldChg>
      <pc:sldChg chg="del">
        <pc:chgData name="Ulya Selçuk" userId="6ae15607e3e291e4" providerId="LiveId" clId="{D7C78F75-9010-4B0A-AFA6-5263D95C96D8}" dt="2026-05-06T14:47:48.150" v="1507" actId="2696"/>
        <pc:sldMkLst>
          <pc:docMk/>
          <pc:sldMk cId="1940049094" sldId="273"/>
        </pc:sldMkLst>
      </pc:sldChg>
      <pc:sldChg chg="del">
        <pc:chgData name="Ulya Selçuk" userId="6ae15607e3e291e4" providerId="LiveId" clId="{D7C78F75-9010-4B0A-AFA6-5263D95C96D8}" dt="2026-05-06T14:47:48.150" v="1507" actId="2696"/>
        <pc:sldMkLst>
          <pc:docMk/>
          <pc:sldMk cId="908817056" sldId="274"/>
        </pc:sldMkLst>
      </pc:sldChg>
      <pc:sldChg chg="del">
        <pc:chgData name="Ulya Selçuk" userId="6ae15607e3e291e4" providerId="LiveId" clId="{D7C78F75-9010-4B0A-AFA6-5263D95C96D8}" dt="2026-05-06T14:47:48.150" v="1507" actId="2696"/>
        <pc:sldMkLst>
          <pc:docMk/>
          <pc:sldMk cId="1593453088" sldId="275"/>
        </pc:sldMkLst>
      </pc:sldChg>
      <pc:sldChg chg="del">
        <pc:chgData name="Ulya Selçuk" userId="6ae15607e3e291e4" providerId="LiveId" clId="{D7C78F75-9010-4B0A-AFA6-5263D95C96D8}" dt="2026-05-06T14:47:48.150" v="1507" actId="2696"/>
        <pc:sldMkLst>
          <pc:docMk/>
          <pc:sldMk cId="3392644443" sldId="276"/>
        </pc:sldMkLst>
      </pc:sldChg>
      <pc:sldChg chg="modSp mod">
        <pc:chgData name="Ulya Selçuk" userId="6ae15607e3e291e4" providerId="LiveId" clId="{D7C78F75-9010-4B0A-AFA6-5263D95C96D8}" dt="2026-05-06T13:45:47.453" v="42" actId="27636"/>
        <pc:sldMkLst>
          <pc:docMk/>
          <pc:sldMk cId="353226357" sldId="277"/>
        </pc:sldMkLst>
        <pc:spChg chg="mod">
          <ac:chgData name="Ulya Selçuk" userId="6ae15607e3e291e4" providerId="LiveId" clId="{D7C78F75-9010-4B0A-AFA6-5263D95C96D8}" dt="2026-05-06T13:45:47.453" v="42" actId="27636"/>
          <ac:spMkLst>
            <pc:docMk/>
            <pc:sldMk cId="353226357" sldId="277"/>
            <ac:spMk id="3" creationId="{00000000-0000-0000-0000-000000000000}"/>
          </ac:spMkLst>
        </pc:spChg>
      </pc:sldChg>
      <pc:sldChg chg="modSp new mod">
        <pc:chgData name="Ulya Selçuk" userId="6ae15607e3e291e4" providerId="LiveId" clId="{D7C78F75-9010-4B0A-AFA6-5263D95C96D8}" dt="2026-05-06T14:43:03.905" v="1420" actId="114"/>
        <pc:sldMkLst>
          <pc:docMk/>
          <pc:sldMk cId="473207332" sldId="278"/>
        </pc:sldMkLst>
        <pc:spChg chg="mod">
          <ac:chgData name="Ulya Selçuk" userId="6ae15607e3e291e4" providerId="LiveId" clId="{D7C78F75-9010-4B0A-AFA6-5263D95C96D8}" dt="2026-05-06T14:17:24.915" v="687" actId="20577"/>
          <ac:spMkLst>
            <pc:docMk/>
            <pc:sldMk cId="473207332" sldId="278"/>
            <ac:spMk id="2" creationId="{0A845812-C9FE-E142-17F2-78FD9BC8CB34}"/>
          </ac:spMkLst>
        </pc:spChg>
        <pc:spChg chg="mod">
          <ac:chgData name="Ulya Selçuk" userId="6ae15607e3e291e4" providerId="LiveId" clId="{D7C78F75-9010-4B0A-AFA6-5263D95C96D8}" dt="2026-05-06T14:43:03.905" v="1420" actId="114"/>
          <ac:spMkLst>
            <pc:docMk/>
            <pc:sldMk cId="473207332" sldId="278"/>
            <ac:spMk id="3" creationId="{F359001C-7AC8-668A-B61A-D4B403836262}"/>
          </ac:spMkLst>
        </pc:spChg>
      </pc:sldChg>
      <pc:sldChg chg="modSp new mod">
        <pc:chgData name="Ulya Selçuk" userId="6ae15607e3e291e4" providerId="LiveId" clId="{D7C78F75-9010-4B0A-AFA6-5263D95C96D8}" dt="2026-05-06T14:44:52.029" v="1458" actId="20577"/>
        <pc:sldMkLst>
          <pc:docMk/>
          <pc:sldMk cId="591981960" sldId="279"/>
        </pc:sldMkLst>
        <pc:spChg chg="mod">
          <ac:chgData name="Ulya Selçuk" userId="6ae15607e3e291e4" providerId="LiveId" clId="{D7C78F75-9010-4B0A-AFA6-5263D95C96D8}" dt="2026-05-06T14:20:54.487" v="720"/>
          <ac:spMkLst>
            <pc:docMk/>
            <pc:sldMk cId="591981960" sldId="279"/>
            <ac:spMk id="2" creationId="{83AF940E-309C-78FB-9F4D-0496D1D2110D}"/>
          </ac:spMkLst>
        </pc:spChg>
        <pc:spChg chg="mod">
          <ac:chgData name="Ulya Selçuk" userId="6ae15607e3e291e4" providerId="LiveId" clId="{D7C78F75-9010-4B0A-AFA6-5263D95C96D8}" dt="2026-05-06T14:44:52.029" v="1458" actId="20577"/>
          <ac:spMkLst>
            <pc:docMk/>
            <pc:sldMk cId="591981960" sldId="279"/>
            <ac:spMk id="3" creationId="{73AFF6CB-D18D-7EA4-7E54-CE11CAE103C3}"/>
          </ac:spMkLst>
        </pc:spChg>
      </pc:sldChg>
      <pc:sldChg chg="modSp new mod">
        <pc:chgData name="Ulya Selçuk" userId="6ae15607e3e291e4" providerId="LiveId" clId="{D7C78F75-9010-4B0A-AFA6-5263D95C96D8}" dt="2026-05-06T14:47:11.083" v="1506" actId="20577"/>
        <pc:sldMkLst>
          <pc:docMk/>
          <pc:sldMk cId="3651427961" sldId="280"/>
        </pc:sldMkLst>
        <pc:spChg chg="mod">
          <ac:chgData name="Ulya Selçuk" userId="6ae15607e3e291e4" providerId="LiveId" clId="{D7C78F75-9010-4B0A-AFA6-5263D95C96D8}" dt="2026-05-06T14:47:11.083" v="1506" actId="20577"/>
          <ac:spMkLst>
            <pc:docMk/>
            <pc:sldMk cId="3651427961" sldId="280"/>
            <ac:spMk id="2" creationId="{34CB014A-A802-9AF9-2D45-D54549247712}"/>
          </ac:spMkLst>
        </pc:spChg>
        <pc:spChg chg="mod">
          <ac:chgData name="Ulya Selçuk" userId="6ae15607e3e291e4" providerId="LiveId" clId="{D7C78F75-9010-4B0A-AFA6-5263D95C96D8}" dt="2026-05-06T14:26:20.316" v="873" actId="20577"/>
          <ac:spMkLst>
            <pc:docMk/>
            <pc:sldMk cId="3651427961" sldId="280"/>
            <ac:spMk id="3" creationId="{0267C9BB-6617-4AE8-72E1-F2913368D67B}"/>
          </ac:spMkLst>
        </pc:spChg>
      </pc:sldChg>
      <pc:sldChg chg="modSp new mod">
        <pc:chgData name="Ulya Selçuk" userId="6ae15607e3e291e4" providerId="LiveId" clId="{D7C78F75-9010-4B0A-AFA6-5263D95C96D8}" dt="2026-05-06T14:31:34.387" v="1231" actId="20577"/>
        <pc:sldMkLst>
          <pc:docMk/>
          <pc:sldMk cId="371348739" sldId="281"/>
        </pc:sldMkLst>
        <pc:spChg chg="mod">
          <ac:chgData name="Ulya Selçuk" userId="6ae15607e3e291e4" providerId="LiveId" clId="{D7C78F75-9010-4B0A-AFA6-5263D95C96D8}" dt="2026-05-06T14:27:24.495" v="899"/>
          <ac:spMkLst>
            <pc:docMk/>
            <pc:sldMk cId="371348739" sldId="281"/>
            <ac:spMk id="2" creationId="{548C3EA7-1D3A-00C9-4D31-1E7EDC2C9D0D}"/>
          </ac:spMkLst>
        </pc:spChg>
        <pc:spChg chg="mod">
          <ac:chgData name="Ulya Selçuk" userId="6ae15607e3e291e4" providerId="LiveId" clId="{D7C78F75-9010-4B0A-AFA6-5263D95C96D8}" dt="2026-05-06T14:31:34.387" v="1231" actId="20577"/>
          <ac:spMkLst>
            <pc:docMk/>
            <pc:sldMk cId="371348739" sldId="281"/>
            <ac:spMk id="3" creationId="{A36E4A87-BFCD-FB5D-809C-503C6E782C52}"/>
          </ac:spMkLst>
        </pc:spChg>
      </pc:sldChg>
      <pc:sldChg chg="modSp new mod">
        <pc:chgData name="Ulya Selçuk" userId="6ae15607e3e291e4" providerId="LiveId" clId="{D7C78F75-9010-4B0A-AFA6-5263D95C96D8}" dt="2026-05-06T14:46:24.615" v="1481" actId="20577"/>
        <pc:sldMkLst>
          <pc:docMk/>
          <pc:sldMk cId="2718561053" sldId="282"/>
        </pc:sldMkLst>
        <pc:spChg chg="mod">
          <ac:chgData name="Ulya Selçuk" userId="6ae15607e3e291e4" providerId="LiveId" clId="{D7C78F75-9010-4B0A-AFA6-5263D95C96D8}" dt="2026-05-06T14:29:17.863" v="1061" actId="122"/>
          <ac:spMkLst>
            <pc:docMk/>
            <pc:sldMk cId="2718561053" sldId="282"/>
            <ac:spMk id="2" creationId="{29ECF238-ACDD-68E4-483B-F46CFE388EBF}"/>
          </ac:spMkLst>
        </pc:spChg>
        <pc:spChg chg="mod">
          <ac:chgData name="Ulya Selçuk" userId="6ae15607e3e291e4" providerId="LiveId" clId="{D7C78F75-9010-4B0A-AFA6-5263D95C96D8}" dt="2026-05-06T14:46:24.615" v="1481" actId="20577"/>
          <ac:spMkLst>
            <pc:docMk/>
            <pc:sldMk cId="2718561053" sldId="282"/>
            <ac:spMk id="3" creationId="{8018C9DF-DE10-BBCF-C2F8-C5F0280856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934A79D-B074-41E2-8427-51AD5DAC80A4}" type="datetime1">
              <a:rPr lang="tr-TR" smtClean="0"/>
              <a:t>6.05.2026</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A0DAEC2-1803-4B25-BD60-2B947A11854E}" type="datetime1">
              <a:rPr lang="tr-TR" noProof="0" smtClean="0"/>
              <a:t>6.05.2026</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tr-TR" noProof="0" smtClean="0"/>
              <a:t>‹#›</a:t>
            </a:fld>
            <a:endParaRPr lang="tr-TR" noProof="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smtClean="0"/>
              <a:t>1</a:t>
            </a:fld>
            <a:endParaRPr lang="tr-TR" dirty="0"/>
          </a:p>
        </p:txBody>
      </p:sp>
    </p:spTree>
    <p:extLst>
      <p:ext uri="{BB962C8B-B14F-4D97-AF65-F5344CB8AC3E}">
        <p14:creationId xmlns:p14="http://schemas.microsoft.com/office/powerpoint/2010/main" val="83641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smtClean="0"/>
              <a:t>2</a:t>
            </a:fld>
            <a:endParaRPr lang="tr-TR" dirty="0"/>
          </a:p>
        </p:txBody>
      </p:sp>
    </p:spTree>
    <p:extLst>
      <p:ext uri="{BB962C8B-B14F-4D97-AF65-F5344CB8AC3E}">
        <p14:creationId xmlns:p14="http://schemas.microsoft.com/office/powerpoint/2010/main" val="3681010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tıklayın</a:t>
            </a:r>
            <a:endParaRPr lang="tr-TR" noProof="0"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DCD68505-F22A-41BA-94E0-C23C1DDFB935}" type="datetime1">
              <a:rPr lang="tr-TR" noProof="0" smtClean="0"/>
              <a:t>6.05.2026</a:t>
            </a:fld>
            <a:endParaRPr lang="tr-TR" noProof="0" dirty="0"/>
          </a:p>
        </p:txBody>
      </p:sp>
      <p:sp>
        <p:nvSpPr>
          <p:cNvPr id="6" name="Slayt Numarası Yer Tutucusu 5"/>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525000" y="382230"/>
            <a:ext cx="1371600" cy="5561369"/>
          </a:xfrm>
        </p:spPr>
        <p:txBody>
          <a:bodyPr vert="eaVert" rtlCol="0"/>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295400" y="382230"/>
            <a:ext cx="7863840" cy="5561370"/>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AACD4C02-D4CB-4974-BA21-92281C432972}" type="datetime1">
              <a:rPr lang="tr-TR" noProof="0" smtClean="0"/>
              <a:t>6.05.2026</a:t>
            </a:fld>
            <a:endParaRPr lang="tr-TR" noProof="0" dirty="0"/>
          </a:p>
        </p:txBody>
      </p:sp>
      <p:sp>
        <p:nvSpPr>
          <p:cNvPr id="6" name="Slayt Numarası Yer Tutucusu 5"/>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907BBEC3-C850-4A23-87E1-62440A67820C}" type="datetime1">
              <a:rPr lang="tr-TR" noProof="0" smtClean="0"/>
              <a:t>6.05.2026</a:t>
            </a:fld>
            <a:endParaRPr lang="tr-TR" noProof="0" dirty="0"/>
          </a:p>
        </p:txBody>
      </p:sp>
      <p:sp>
        <p:nvSpPr>
          <p:cNvPr id="6" name="Slayt Numarası Yer Tutucusu 5"/>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066801" y="5682343"/>
            <a:ext cx="5943600" cy="41054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tr-TR" noProof="0"/>
              <a:t>Asıl metin stillerini düzenlemek için tıklayın</a:t>
            </a:r>
          </a:p>
        </p:txBody>
      </p:sp>
      <p:sp>
        <p:nvSpPr>
          <p:cNvPr id="9" name="Dikdörtgen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9DE5277B-4E19-4807-AC5E-54BC97DCDA73}" type="datetime1">
              <a:rPr lang="tr-TR" noProof="0" smtClean="0"/>
              <a:t>6.05.2026</a:t>
            </a:fld>
            <a:endParaRPr lang="tr-TR" noProof="0" dirty="0"/>
          </a:p>
        </p:txBody>
      </p:sp>
      <p:sp>
        <p:nvSpPr>
          <p:cNvPr id="7" name="Slayt Numarası Yer Tutucusu 6"/>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7" name="Tarih Yer Tutucusu 6"/>
          <p:cNvSpPr>
            <a:spLocks noGrp="1"/>
          </p:cNvSpPr>
          <p:nvPr>
            <p:ph type="dt" sz="half" idx="10"/>
          </p:nvPr>
        </p:nvSpPr>
        <p:spPr/>
        <p:txBody>
          <a:bodyPr rtlCol="0"/>
          <a:lstStyle/>
          <a:p>
            <a:pPr rtl="0"/>
            <a:fld id="{B067E82A-2A84-4675-A0BE-EED9D721E7D0}" type="datetime1">
              <a:rPr lang="tr-TR" noProof="0" smtClean="0"/>
              <a:t>6.05.2026</a:t>
            </a:fld>
            <a:endParaRPr lang="tr-TR" noProof="0" dirty="0"/>
          </a:p>
        </p:txBody>
      </p:sp>
      <p:sp>
        <p:nvSpPr>
          <p:cNvPr id="9" name="Slayt Numarası Yer Tutucusu 8"/>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3" name="Tarih Yer Tutucusu 2"/>
          <p:cNvSpPr>
            <a:spLocks noGrp="1"/>
          </p:cNvSpPr>
          <p:nvPr>
            <p:ph type="dt" sz="half" idx="10"/>
          </p:nvPr>
        </p:nvSpPr>
        <p:spPr/>
        <p:txBody>
          <a:bodyPr rtlCol="0"/>
          <a:lstStyle/>
          <a:p>
            <a:pPr rtl="0"/>
            <a:fld id="{E5665286-4FE8-4E7E-9AB5-C6B3411311E2}" type="datetime1">
              <a:rPr lang="tr-TR" noProof="0" smtClean="0"/>
              <a:t>6.05.2026</a:t>
            </a:fld>
            <a:endParaRPr lang="tr-TR" noProof="0" dirty="0"/>
          </a:p>
        </p:txBody>
      </p:sp>
      <p:sp>
        <p:nvSpPr>
          <p:cNvPr id="5" name="Slayt Numarası Yer Tutucusu 4"/>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2" name="Tarih Yer Tutucusu 1"/>
          <p:cNvSpPr>
            <a:spLocks noGrp="1"/>
          </p:cNvSpPr>
          <p:nvPr>
            <p:ph type="dt" sz="half" idx="10"/>
          </p:nvPr>
        </p:nvSpPr>
        <p:spPr/>
        <p:txBody>
          <a:bodyPr rtlCol="0"/>
          <a:lstStyle/>
          <a:p>
            <a:pPr rtl="0"/>
            <a:fld id="{E4EC1DD7-3944-40EA-A140-283383FF3BC6}" type="datetime1">
              <a:rPr lang="tr-TR" noProof="0" smtClean="0"/>
              <a:t>6.05.2026</a:t>
            </a:fld>
            <a:endParaRPr lang="tr-TR" noProof="0" dirty="0"/>
          </a:p>
        </p:txBody>
      </p:sp>
      <p:sp>
        <p:nvSpPr>
          <p:cNvPr id="4" name="Slayt Numarası Yer Tutucusu 3"/>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pic>
        <p:nvPicPr>
          <p:cNvPr id="9" name="Resim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Başlık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10" name="Dikdörtgen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4FB315AE-9904-4354-9294-7FE8C479A75C}" type="datetime1">
              <a:rPr lang="tr-TR" noProof="0" smtClean="0"/>
              <a:t>6.05.2026</a:t>
            </a:fld>
            <a:endParaRPr lang="tr-TR" noProof="0" dirty="0"/>
          </a:p>
        </p:txBody>
      </p:sp>
      <p:sp>
        <p:nvSpPr>
          <p:cNvPr id="7" name="Slayt Numarası Yer Tutucusu 6"/>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Başlık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defRPr>
            </a:lvl1pPr>
          </a:lstStyle>
          <a:p>
            <a:pPr rtl="0"/>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A0F9EF59-4C6C-4752-85D7-D247CA64901B}" type="datetime1">
              <a:rPr lang="tr-TR" noProof="0" smtClean="0"/>
              <a:t>6.05.2026</a:t>
            </a:fld>
            <a:endParaRPr lang="tr-TR" noProof="0" dirty="0"/>
          </a:p>
        </p:txBody>
      </p:sp>
      <p:sp>
        <p:nvSpPr>
          <p:cNvPr id="7" name="Slayt Numarası Yer Tutucusu 6"/>
          <p:cNvSpPr>
            <a:spLocks noGrp="1"/>
          </p:cNvSpPr>
          <p:nvPr>
            <p:ph type="sldNum" sz="quarter" idx="12"/>
          </p:nvPr>
        </p:nvSpPr>
        <p:spPr/>
        <p:txBody>
          <a:bodyPr rtlCol="0"/>
          <a:lstStyle/>
          <a:p>
            <a:pPr rtl="0"/>
            <a:fld id="{E31375A4-56A4-47D6-9801-1991572033F7}" type="slidenum">
              <a:rPr lang="tr-TR" noProof="0" smtClean="0"/>
              <a:t>‹#›</a:t>
            </a:fld>
            <a:endParaRPr lang="tr-TR" noProof="0" dirty="0"/>
          </a:p>
        </p:txBody>
      </p:sp>
      <p:sp>
        <p:nvSpPr>
          <p:cNvPr id="11" name="Dikdörtgen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Alt Bilgi Yer Tutucusu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tr-TR" noProof="0" dirty="0"/>
              <a:t>Alt bilgi ekleme</a:t>
            </a:r>
          </a:p>
        </p:txBody>
      </p:sp>
      <p:sp>
        <p:nvSpPr>
          <p:cNvPr id="4" name="Tarih Yer Tutucusu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pPr rtl="0"/>
            <a:fld id="{E5C3D9BF-238D-4D60-9817-065B299944A6}" type="datetime1">
              <a:rPr lang="tr-TR" noProof="0" smtClean="0"/>
              <a:t>6.05.2026</a:t>
            </a:fld>
            <a:endParaRPr lang="tr-TR" noProof="0" dirty="0"/>
          </a:p>
        </p:txBody>
      </p:sp>
      <p:sp>
        <p:nvSpPr>
          <p:cNvPr id="6" name="Slayt Numarası Yer Tutucusu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tr-TR" noProof="0" smtClean="0"/>
              <a:pPr/>
              <a:t>‹#›</a:t>
            </a:fld>
            <a:endParaRPr lang="tr-TR" noProof="0"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83226" y="1131803"/>
            <a:ext cx="10058400" cy="2743200"/>
          </a:xfrm>
        </p:spPr>
        <p:txBody>
          <a:bodyPr rtlCol="0">
            <a:normAutofit/>
          </a:bodyPr>
          <a:lstStyle/>
          <a:p>
            <a:pPr rtl="0"/>
            <a:r>
              <a:rPr lang="tr-TR" sz="3600" dirty="0" err="1">
                <a:latin typeface="Aptos" panose="020B0004020202020204" pitchFamily="34" charset="0"/>
              </a:rPr>
              <a:t>Insolvenzrecht</a:t>
            </a:r>
            <a:r>
              <a:rPr lang="tr-TR" sz="3600" dirty="0">
                <a:latin typeface="Aptos" panose="020B0004020202020204" pitchFamily="34" charset="0"/>
              </a:rPr>
              <a:t> </a:t>
            </a:r>
            <a:r>
              <a:rPr lang="tr-TR" sz="3600" dirty="0" err="1">
                <a:latin typeface="Aptos" panose="020B0004020202020204" pitchFamily="34" charset="0"/>
              </a:rPr>
              <a:t>türkeı</a:t>
            </a:r>
            <a:endParaRPr lang="tr-TR" sz="3600" dirty="0">
              <a:latin typeface="Aptos" panose="020B0004020202020204" pitchFamily="34" charset="0"/>
            </a:endParaRPr>
          </a:p>
        </p:txBody>
      </p:sp>
      <p:sp>
        <p:nvSpPr>
          <p:cNvPr id="3" name="Alt Başlık 2"/>
          <p:cNvSpPr>
            <a:spLocks noGrp="1"/>
          </p:cNvSpPr>
          <p:nvPr>
            <p:ph type="subTitle" idx="1"/>
          </p:nvPr>
        </p:nvSpPr>
        <p:spPr>
          <a:xfrm>
            <a:off x="1066800" y="4277032"/>
            <a:ext cx="10058400" cy="1449165"/>
          </a:xfrm>
        </p:spPr>
        <p:txBody>
          <a:bodyPr rtlCol="0">
            <a:normAutofit/>
          </a:bodyPr>
          <a:lstStyle/>
          <a:p>
            <a:pPr rtl="0"/>
            <a:r>
              <a:rPr lang="tr-TR" dirty="0">
                <a:solidFill>
                  <a:schemeClr val="accent1">
                    <a:lumMod val="75000"/>
                  </a:schemeClr>
                </a:solidFill>
              </a:rPr>
              <a:t>Ulya Selçuk </a:t>
            </a:r>
          </a:p>
          <a:p>
            <a:pPr rtl="0"/>
            <a:endParaRPr lang="tr-TR" dirty="0">
              <a:solidFill>
                <a:schemeClr val="accent1">
                  <a:lumMod val="75000"/>
                </a:schemeClr>
              </a:solidFill>
            </a:endParaRPr>
          </a:p>
          <a:p>
            <a:pPr rtl="0"/>
            <a:r>
              <a:rPr lang="tr-TR" sz="1400" dirty="0" err="1">
                <a:solidFill>
                  <a:schemeClr val="accent1">
                    <a:lumMod val="75000"/>
                  </a:schemeClr>
                </a:solidFill>
              </a:rPr>
              <a:t>Rechtsanwaeltın</a:t>
            </a:r>
            <a:r>
              <a:rPr lang="tr-TR" sz="1400" dirty="0">
                <a:solidFill>
                  <a:schemeClr val="accent1">
                    <a:lumMod val="75000"/>
                  </a:schemeClr>
                </a:solidFill>
              </a:rPr>
              <a:t>/ </a:t>
            </a:r>
            <a:r>
              <a:rPr lang="tr-TR" sz="1400" dirty="0" err="1">
                <a:solidFill>
                  <a:schemeClr val="accent1">
                    <a:lumMod val="75000"/>
                  </a:schemeClr>
                </a:solidFill>
              </a:rPr>
              <a:t>mEDIATORIN</a:t>
            </a:r>
            <a:endParaRPr lang="tr-TR" sz="1400" dirty="0">
              <a:solidFill>
                <a:schemeClr val="accent1">
                  <a:lumMod val="75000"/>
                </a:schemeClr>
              </a:solidFill>
            </a:endParaRPr>
          </a:p>
          <a:p>
            <a:pPr rtl="0"/>
            <a:endParaRPr lang="tr-TR" sz="1400" dirty="0">
              <a:solidFill>
                <a:schemeClr val="accent1">
                  <a:lumMod val="75000"/>
                </a:schemeClr>
              </a:solidFill>
            </a:endParaRPr>
          </a:p>
          <a:p>
            <a:pPr rtl="0"/>
            <a:r>
              <a:rPr lang="tr-TR" sz="1400" dirty="0" err="1">
                <a:solidFill>
                  <a:schemeClr val="accent1">
                    <a:lumMod val="75000"/>
                  </a:schemeClr>
                </a:solidFill>
              </a:rPr>
              <a:t>Berlın</a:t>
            </a:r>
            <a:r>
              <a:rPr lang="tr-TR" sz="1400" dirty="0">
                <a:solidFill>
                  <a:schemeClr val="accent1">
                    <a:lumMod val="75000"/>
                  </a:schemeClr>
                </a:solidFill>
              </a:rPr>
              <a:t> 09.05.2026</a:t>
            </a:r>
          </a:p>
          <a:p>
            <a:pPr rtl="0"/>
            <a:endParaRPr lang="tr-TR"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err="1">
                <a:latin typeface="Bahnschrift" panose="020B0502040204020203" pitchFamily="34" charset="0"/>
              </a:rPr>
              <a:t>GesetzesKronogıe</a:t>
            </a:r>
            <a:endParaRPr lang="tr-TR" dirty="0">
              <a:latin typeface="Bahnschrift" panose="020B0502040204020203" pitchFamily="34" charset="0"/>
            </a:endParaRPr>
          </a:p>
        </p:txBody>
      </p:sp>
      <p:sp>
        <p:nvSpPr>
          <p:cNvPr id="3" name="İçerik Yer Tutucusu 2"/>
          <p:cNvSpPr>
            <a:spLocks noGrp="1"/>
          </p:cNvSpPr>
          <p:nvPr>
            <p:ph idx="1"/>
          </p:nvPr>
        </p:nvSpPr>
        <p:spPr/>
        <p:txBody>
          <a:bodyPr rtlCol="0">
            <a:normAutofit lnSpcReduction="10000"/>
          </a:bodyPr>
          <a:lstStyle/>
          <a:p>
            <a:pPr rtl="0"/>
            <a:r>
              <a:rPr lang="tr-TR" dirty="0"/>
              <a:t>1932		: </a:t>
            </a:r>
            <a:r>
              <a:rPr lang="tr-TR" dirty="0" err="1"/>
              <a:t>Türkische</a:t>
            </a:r>
            <a:r>
              <a:rPr lang="tr-TR" dirty="0"/>
              <a:t> </a:t>
            </a:r>
            <a:r>
              <a:rPr lang="tr-TR" dirty="0" err="1"/>
              <a:t>Vollstreckungs</a:t>
            </a:r>
            <a:r>
              <a:rPr lang="tr-TR" dirty="0"/>
              <a:t>- </a:t>
            </a:r>
            <a:r>
              <a:rPr lang="tr-TR" dirty="0" err="1"/>
              <a:t>und</a:t>
            </a:r>
            <a:r>
              <a:rPr lang="tr-TR" dirty="0"/>
              <a:t> </a:t>
            </a:r>
            <a:r>
              <a:rPr lang="tr-TR" dirty="0" err="1"/>
              <a:t>Vollzugsrecht</a:t>
            </a:r>
            <a:r>
              <a:rPr lang="tr-TR" dirty="0"/>
              <a:t> </a:t>
            </a:r>
            <a:r>
              <a:rPr lang="tr-TR" dirty="0" err="1"/>
              <a:t>Nr</a:t>
            </a:r>
            <a:r>
              <a:rPr lang="tr-TR" dirty="0"/>
              <a:t>. 2004 v. 09.06.1932</a:t>
            </a:r>
          </a:p>
          <a:p>
            <a:pPr lvl="6"/>
            <a:r>
              <a:rPr lang="tr-TR" dirty="0" err="1"/>
              <a:t>übernommen</a:t>
            </a:r>
            <a:r>
              <a:rPr lang="tr-TR" dirty="0"/>
              <a:t> </a:t>
            </a:r>
            <a:r>
              <a:rPr lang="tr-TR" dirty="0" err="1"/>
              <a:t>aus</a:t>
            </a:r>
            <a:r>
              <a:rPr lang="tr-TR" dirty="0"/>
              <a:t> dem «S</a:t>
            </a:r>
            <a:r>
              <a:rPr lang="de-DE" dirty="0" err="1"/>
              <a:t>chweizerischen</a:t>
            </a:r>
            <a:r>
              <a:rPr lang="de-DE" dirty="0"/>
              <a:t> Bundesgesetzes über Schuldbetreibung und Konkurs</a:t>
            </a:r>
            <a:r>
              <a:rPr lang="tr-TR" dirty="0"/>
              <a:t>»</a:t>
            </a:r>
            <a:r>
              <a:rPr lang="de-DE" dirty="0"/>
              <a:t> </a:t>
            </a:r>
            <a:endParaRPr lang="tr-TR" dirty="0"/>
          </a:p>
          <a:p>
            <a:r>
              <a:rPr lang="tr-TR" dirty="0"/>
              <a:t>2003 – 2005	: </a:t>
            </a:r>
            <a:r>
              <a:rPr lang="tr-TR" dirty="0" err="1"/>
              <a:t>Änderung</a:t>
            </a:r>
            <a:r>
              <a:rPr lang="tr-TR" dirty="0"/>
              <a:t> </a:t>
            </a:r>
            <a:r>
              <a:rPr lang="tr-TR" dirty="0" err="1"/>
              <a:t>von</a:t>
            </a:r>
            <a:r>
              <a:rPr lang="tr-TR" dirty="0"/>
              <a:t> 80 </a:t>
            </a:r>
            <a:r>
              <a:rPr lang="tr-TR" dirty="0" err="1"/>
              <a:t>Artikeln</a:t>
            </a:r>
            <a:r>
              <a:rPr lang="tr-TR" dirty="0"/>
              <a:t> </a:t>
            </a:r>
            <a:r>
              <a:rPr lang="tr-TR" dirty="0" err="1"/>
              <a:t>des</a:t>
            </a:r>
            <a:r>
              <a:rPr lang="tr-TR" dirty="0"/>
              <a:t> </a:t>
            </a:r>
            <a:r>
              <a:rPr lang="tr-TR" dirty="0" err="1"/>
              <a:t>Gesetzes</a:t>
            </a:r>
            <a:endParaRPr lang="tr-TR" dirty="0"/>
          </a:p>
          <a:p>
            <a:r>
              <a:rPr lang="tr-TR" dirty="0"/>
              <a:t>2012		: </a:t>
            </a:r>
            <a:r>
              <a:rPr lang="tr-TR" dirty="0" err="1"/>
              <a:t>Digitalisierung</a:t>
            </a:r>
            <a:r>
              <a:rPr lang="tr-TR" dirty="0"/>
              <a:t> der </a:t>
            </a:r>
            <a:r>
              <a:rPr lang="tr-TR" dirty="0" err="1"/>
              <a:t>Zwangsvollstreckung</a:t>
            </a:r>
            <a:endParaRPr lang="tr-TR" dirty="0"/>
          </a:p>
          <a:p>
            <a:r>
              <a:rPr lang="de-DE" dirty="0"/>
              <a:t>2018</a:t>
            </a:r>
            <a:r>
              <a:rPr lang="tr-TR" dirty="0"/>
              <a:t>		: </a:t>
            </a:r>
            <a:r>
              <a:rPr lang="de-DE" dirty="0"/>
              <a:t>Institut der „Aussetzung der Insolvenz“ </a:t>
            </a:r>
            <a:r>
              <a:rPr lang="tr-TR" dirty="0" err="1"/>
              <a:t>ist</a:t>
            </a:r>
            <a:r>
              <a:rPr lang="tr-TR" dirty="0"/>
              <a:t> </a:t>
            </a:r>
            <a:r>
              <a:rPr lang="de-DE" dirty="0"/>
              <a:t>abgeschafft und die </a:t>
            </a:r>
            <a:r>
              <a:rPr lang="tr-TR" dirty="0"/>
              <a:t>			</a:t>
            </a:r>
            <a:r>
              <a:rPr lang="de-DE" dirty="0"/>
              <a:t>Konkursordnung im Bereich des Konkordats neu gefasst.</a:t>
            </a:r>
            <a:endParaRPr lang="tr-TR" dirty="0"/>
          </a:p>
          <a:p>
            <a:r>
              <a:rPr lang="tr-TR" dirty="0"/>
              <a:t>2021 – 2026	: </a:t>
            </a:r>
            <a:r>
              <a:rPr lang="tr-TR" dirty="0" err="1"/>
              <a:t>diverse</a:t>
            </a:r>
            <a:r>
              <a:rPr lang="tr-TR" dirty="0"/>
              <a:t> </a:t>
            </a:r>
            <a:r>
              <a:rPr lang="tr-TR" dirty="0" err="1"/>
              <a:t>Änderungen</a:t>
            </a:r>
            <a:endParaRPr lang="tr-TR" dirty="0"/>
          </a:p>
          <a:p>
            <a:pPr rtl="0"/>
            <a:r>
              <a:rPr lang="tr-TR" dirty="0"/>
              <a:t>2015-2025	: </a:t>
            </a:r>
            <a:r>
              <a:rPr lang="tr-TR" dirty="0" err="1"/>
              <a:t>Entwurf</a:t>
            </a:r>
            <a:r>
              <a:rPr lang="tr-TR" dirty="0"/>
              <a:t> </a:t>
            </a:r>
            <a:r>
              <a:rPr lang="tr-TR" dirty="0" err="1"/>
              <a:t>zur</a:t>
            </a:r>
            <a:r>
              <a:rPr lang="tr-TR" dirty="0"/>
              <a:t> </a:t>
            </a:r>
            <a:r>
              <a:rPr lang="tr-TR" dirty="0" err="1"/>
              <a:t>Zwangsvollstreckung</a:t>
            </a:r>
            <a:r>
              <a:rPr lang="tr-TR" dirty="0"/>
              <a:t> </a:t>
            </a:r>
            <a:r>
              <a:rPr lang="tr-TR" i="1" dirty="0"/>
              <a:t>(</a:t>
            </a:r>
            <a:r>
              <a:rPr lang="tr-TR" i="1" dirty="0" err="1"/>
              <a:t>Annahme</a:t>
            </a:r>
            <a:r>
              <a:rPr lang="tr-TR" i="1" dirty="0"/>
              <a:t> </a:t>
            </a:r>
            <a:r>
              <a:rPr lang="tr-TR" i="1" dirty="0" err="1"/>
              <a:t>Anfang</a:t>
            </a:r>
            <a:r>
              <a:rPr lang="tr-TR" i="1" dirty="0"/>
              <a:t> 2027 </a:t>
            </a:r>
            <a:r>
              <a:rPr lang="tr-TR" i="1" dirty="0" err="1"/>
              <a:t>erwartet</a:t>
            </a:r>
            <a:r>
              <a:rPr lang="tr-TR" i="1" dirty="0"/>
              <a:t>)</a:t>
            </a:r>
          </a:p>
          <a:p>
            <a:pPr lvl="6"/>
            <a:r>
              <a:rPr lang="tr-TR" dirty="0"/>
              <a:t>r</a:t>
            </a:r>
            <a:r>
              <a:rPr lang="de-DE" dirty="0" err="1"/>
              <a:t>echtsvergleichender</a:t>
            </a:r>
            <a:r>
              <a:rPr lang="de-DE" dirty="0"/>
              <a:t> Untersuchungen deutsche</a:t>
            </a:r>
            <a:r>
              <a:rPr lang="tr-TR" dirty="0"/>
              <a:t>s</a:t>
            </a:r>
            <a:r>
              <a:rPr lang="de-DE" dirty="0"/>
              <a:t>, österreichische</a:t>
            </a:r>
            <a:r>
              <a:rPr lang="tr-TR" dirty="0"/>
              <a:t>s</a:t>
            </a:r>
            <a:r>
              <a:rPr lang="de-DE" dirty="0"/>
              <a:t> und französische</a:t>
            </a:r>
            <a:r>
              <a:rPr lang="tr-TR" dirty="0"/>
              <a:t>s</a:t>
            </a:r>
            <a:r>
              <a:rPr lang="de-DE" dirty="0"/>
              <a:t> Vollstreckungs- und Insolvenzrecht herangezogen</a:t>
            </a:r>
            <a:r>
              <a:rPr lang="tr-TR" dirty="0"/>
              <a:t> </a:t>
            </a:r>
          </a:p>
          <a:p>
            <a:pPr marL="1874520" lvl="6" indent="0">
              <a:buNone/>
            </a:pPr>
            <a:r>
              <a:rPr lang="tr-TR" dirty="0"/>
              <a:t>(</a:t>
            </a:r>
            <a:r>
              <a:rPr lang="de-DE" dirty="0"/>
              <a:t>Mahnverfahren, Vollstreckungsmechanismen und systematische Auslegungsmethoden</a:t>
            </a:r>
            <a:r>
              <a:rPr lang="tr-TR" dirty="0"/>
              <a:t> </a:t>
            </a:r>
            <a:r>
              <a:rPr lang="tr-TR" dirty="0" err="1"/>
              <a:t>etc</a:t>
            </a:r>
            <a:r>
              <a:rPr lang="tr-TR" dirty="0"/>
              <a:t>.).</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45812-C9FE-E142-17F2-78FD9BC8CB34}"/>
              </a:ext>
            </a:extLst>
          </p:cNvPr>
          <p:cNvSpPr>
            <a:spLocks noGrp="1"/>
          </p:cNvSpPr>
          <p:nvPr>
            <p:ph type="title"/>
          </p:nvPr>
        </p:nvSpPr>
        <p:spPr/>
        <p:txBody>
          <a:bodyPr/>
          <a:lstStyle/>
          <a:p>
            <a:r>
              <a:rPr lang="de-DE" dirty="0"/>
              <a:t>Anerkennung und Vollstreckung ausländischer </a:t>
            </a:r>
            <a:r>
              <a:rPr lang="tr-TR" dirty="0" err="1"/>
              <a:t>ınsolvenz</a:t>
            </a:r>
            <a:r>
              <a:rPr lang="tr-TR" dirty="0"/>
              <a:t> </a:t>
            </a:r>
            <a:r>
              <a:rPr lang="de-DE" dirty="0"/>
              <a:t>Entscheidungen </a:t>
            </a:r>
            <a:endParaRPr lang="tr-TR" dirty="0"/>
          </a:p>
        </p:txBody>
      </p:sp>
      <p:sp>
        <p:nvSpPr>
          <p:cNvPr id="3" name="İçerik Yer Tutucusu 2">
            <a:extLst>
              <a:ext uri="{FF2B5EF4-FFF2-40B4-BE49-F238E27FC236}">
                <a16:creationId xmlns:a16="http://schemas.microsoft.com/office/drawing/2014/main" id="{F359001C-7AC8-668A-B61A-D4B403836262}"/>
              </a:ext>
            </a:extLst>
          </p:cNvPr>
          <p:cNvSpPr>
            <a:spLocks noGrp="1"/>
          </p:cNvSpPr>
          <p:nvPr>
            <p:ph idx="1"/>
          </p:nvPr>
        </p:nvSpPr>
        <p:spPr/>
        <p:txBody>
          <a:bodyPr>
            <a:normAutofit lnSpcReduction="10000"/>
          </a:bodyPr>
          <a:lstStyle/>
          <a:p>
            <a:r>
              <a:rPr lang="de-DE" dirty="0"/>
              <a:t>Gesetz Nr. 5718 über Internationales Privat- und Zivilverfahrensrecht (</a:t>
            </a:r>
            <a:r>
              <a:rPr lang="tr-TR" dirty="0"/>
              <a:t>tr. «</a:t>
            </a:r>
            <a:r>
              <a:rPr lang="de-DE" dirty="0"/>
              <a:t>MÖHÜK</a:t>
            </a:r>
            <a:r>
              <a:rPr lang="tr-TR" dirty="0"/>
              <a:t>»</a:t>
            </a:r>
            <a:r>
              <a:rPr lang="de-DE" dirty="0"/>
              <a:t>)</a:t>
            </a:r>
          </a:p>
          <a:p>
            <a:r>
              <a:rPr lang="de-DE" u="sng" dirty="0"/>
              <a:t>Anerkennung: </a:t>
            </a:r>
            <a:r>
              <a:rPr lang="tr-TR" dirty="0"/>
              <a:t>A</a:t>
            </a:r>
            <a:r>
              <a:rPr lang="de-DE" dirty="0" err="1"/>
              <a:t>usländische</a:t>
            </a:r>
            <a:r>
              <a:rPr lang="de-DE" dirty="0"/>
              <a:t> Entscheidung wird als rechtskräftig oder jedenfalls als verbindlicher Beweis anerkannt</a:t>
            </a:r>
            <a:r>
              <a:rPr lang="tr-TR" dirty="0"/>
              <a:t>. (MÖHUK Art. 58)</a:t>
            </a:r>
          </a:p>
          <a:p>
            <a:pPr marL="1005840" lvl="3" indent="0">
              <a:buNone/>
            </a:pPr>
            <a:r>
              <a:rPr lang="de-DE" i="1" dirty="0"/>
              <a:t>(1) Die Anerkennung eines ausländischen Urteils als rechtskräftige Entscheidung oder als verbindlicher Beweis setzt voraus, dass das Gericht festgestellt hat, dass die Voraussetzungen der Vollstreckbarerklärung vorliegen. Bei der Anerkennung findet Artikel 54 Absatz 1 Buchstabe a keine Anwendung.</a:t>
            </a:r>
          </a:p>
          <a:p>
            <a:pPr marL="1005840" lvl="3" indent="0">
              <a:buNone/>
            </a:pPr>
            <a:r>
              <a:rPr lang="de-DE" i="1" dirty="0"/>
              <a:t>(2) Die Anerkennung von Entscheidungen der freiwilligen Gerichtsbarkeit unterliegt denselben Vorschriften.</a:t>
            </a:r>
          </a:p>
          <a:p>
            <a:pPr marL="1005840" lvl="3" indent="0">
              <a:buNone/>
            </a:pPr>
            <a:r>
              <a:rPr lang="de-DE" i="1" dirty="0"/>
              <a:t>(3) Dasselbe Verfahren gilt auch, wenn auf Grundlage eines ausländischen Urteils in der Türkei ein Verwaltungsakt vorgenommen werden soll.</a:t>
            </a:r>
            <a:endParaRPr lang="tr-TR" i="1" dirty="0"/>
          </a:p>
          <a:p>
            <a:r>
              <a:rPr lang="de-DE" u="sng" dirty="0"/>
              <a:t>Vollstreckung:</a:t>
            </a:r>
            <a:r>
              <a:rPr lang="de-DE" dirty="0"/>
              <a:t> Die ausländische Entscheidung erlangt in der Türkei Vollstreckbarkeit</a:t>
            </a:r>
            <a:r>
              <a:rPr lang="tr-TR" dirty="0"/>
              <a:t> (MÖHUK Art. 50)</a:t>
            </a:r>
            <a:r>
              <a:rPr lang="tr-TR" i="1" dirty="0"/>
              <a:t> </a:t>
            </a:r>
          </a:p>
          <a:p>
            <a:pPr marL="1005840" lvl="3" indent="0">
              <a:buNone/>
            </a:pPr>
            <a:r>
              <a:rPr lang="de-DE" i="1" dirty="0"/>
              <a:t>(1) Die Vollstreckung ausländischer Urteile in Zivilsachen in der Türkei hängt davon ab, dass durch das zuständige türkische Gericht eine Vollstreckbarerklärung erteilt wird, sofern die Entscheidung nach dem Recht des Urteilsstaates rechtskräftig geworden </a:t>
            </a:r>
            <a:r>
              <a:rPr lang="de-DE" i="1" dirty="0" err="1"/>
              <a:t>ist.</a:t>
            </a:r>
            <a:r>
              <a:rPr lang="de-DE" dirty="0" err="1"/>
              <a:t>Bei</a:t>
            </a:r>
            <a:r>
              <a:rPr lang="de-DE" dirty="0"/>
              <a:t> Insolvenzentscheidungen</a:t>
            </a:r>
            <a:r>
              <a:rPr lang="tr-TR" dirty="0"/>
              <a:t> </a:t>
            </a:r>
            <a:r>
              <a:rPr lang="tr-TR" dirty="0" err="1"/>
              <a:t>wichtig</a:t>
            </a:r>
            <a:r>
              <a:rPr lang="tr-TR" dirty="0"/>
              <a:t>: </a:t>
            </a:r>
            <a:r>
              <a:rPr lang="de-DE" dirty="0"/>
              <a:t> </a:t>
            </a:r>
            <a:r>
              <a:rPr lang="tr-TR" dirty="0"/>
              <a:t>N</a:t>
            </a:r>
            <a:r>
              <a:rPr lang="de-DE" dirty="0" err="1"/>
              <a:t>icht</a:t>
            </a:r>
            <a:r>
              <a:rPr lang="de-DE" dirty="0"/>
              <a:t> nur die Parteien, sondern die Gesamtheit der Gläubiger </a:t>
            </a:r>
            <a:r>
              <a:rPr lang="de-DE" dirty="0" err="1"/>
              <a:t>betrif</a:t>
            </a:r>
            <a:r>
              <a:rPr lang="tr-TR" dirty="0" err="1"/>
              <a:t>fü</a:t>
            </a:r>
            <a:endParaRPr lang="tr-TR" dirty="0"/>
          </a:p>
        </p:txBody>
      </p:sp>
    </p:spTree>
    <p:extLst>
      <p:ext uri="{BB962C8B-B14F-4D97-AF65-F5344CB8AC3E}">
        <p14:creationId xmlns:p14="http://schemas.microsoft.com/office/powerpoint/2010/main" val="4732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AF940E-309C-78FB-9F4D-0496D1D2110D}"/>
              </a:ext>
            </a:extLst>
          </p:cNvPr>
          <p:cNvSpPr>
            <a:spLocks noGrp="1"/>
          </p:cNvSpPr>
          <p:nvPr>
            <p:ph type="title"/>
          </p:nvPr>
        </p:nvSpPr>
        <p:spPr/>
        <p:txBody>
          <a:bodyPr/>
          <a:lstStyle/>
          <a:p>
            <a:r>
              <a:rPr lang="de-DE" dirty="0"/>
              <a:t>Voraussetzungen bei ausländischen Insolvenzentscheidungen</a:t>
            </a:r>
            <a:endParaRPr lang="tr-TR" dirty="0"/>
          </a:p>
        </p:txBody>
      </p:sp>
      <p:sp>
        <p:nvSpPr>
          <p:cNvPr id="3" name="İçerik Yer Tutucusu 2">
            <a:extLst>
              <a:ext uri="{FF2B5EF4-FFF2-40B4-BE49-F238E27FC236}">
                <a16:creationId xmlns:a16="http://schemas.microsoft.com/office/drawing/2014/main" id="{73AFF6CB-D18D-7EA4-7E54-CE11CAE103C3}"/>
              </a:ext>
            </a:extLst>
          </p:cNvPr>
          <p:cNvSpPr>
            <a:spLocks noGrp="1"/>
          </p:cNvSpPr>
          <p:nvPr>
            <p:ph idx="1"/>
          </p:nvPr>
        </p:nvSpPr>
        <p:spPr/>
        <p:txBody>
          <a:bodyPr>
            <a:normAutofit/>
          </a:bodyPr>
          <a:lstStyle/>
          <a:p>
            <a:r>
              <a:rPr lang="tr-TR" b="1" dirty="0" err="1"/>
              <a:t>Voraussetzungen</a:t>
            </a:r>
            <a:r>
              <a:rPr lang="tr-TR" b="1" dirty="0"/>
              <a:t> der </a:t>
            </a:r>
            <a:r>
              <a:rPr lang="tr-TR" b="1" dirty="0" err="1"/>
              <a:t>Vollstreckbarerklärung</a:t>
            </a:r>
            <a:r>
              <a:rPr lang="tr-TR" b="1" dirty="0"/>
              <a:t> </a:t>
            </a:r>
            <a:r>
              <a:rPr lang="tr-TR" b="1" dirty="0" err="1"/>
              <a:t>bei</a:t>
            </a:r>
            <a:r>
              <a:rPr lang="tr-TR" b="1" dirty="0"/>
              <a:t> </a:t>
            </a:r>
            <a:r>
              <a:rPr lang="tr-TR" b="1" dirty="0" err="1"/>
              <a:t>ausländischen</a:t>
            </a:r>
            <a:r>
              <a:rPr lang="tr-TR" b="1" dirty="0"/>
              <a:t> </a:t>
            </a:r>
            <a:r>
              <a:rPr lang="tr-TR" b="1" dirty="0" err="1"/>
              <a:t>Insolvenzentscheidungen</a:t>
            </a:r>
            <a:r>
              <a:rPr lang="tr-TR" b="1" dirty="0"/>
              <a:t> (MÖHUK Art. 54)</a:t>
            </a:r>
          </a:p>
          <a:p>
            <a:pPr lvl="1"/>
            <a:r>
              <a:rPr lang="tr-TR" b="1" dirty="0"/>
              <a:t>R</a:t>
            </a:r>
            <a:r>
              <a:rPr lang="de-DE" b="1" dirty="0" err="1"/>
              <a:t>echtskräftig</a:t>
            </a:r>
            <a:r>
              <a:rPr lang="tr-TR" b="1" dirty="0"/>
              <a:t>e</a:t>
            </a:r>
            <a:r>
              <a:rPr lang="de-DE" b="1" dirty="0"/>
              <a:t> Entscheidung nach dem Recht des Staates, in dem sie ergangen ist</a:t>
            </a:r>
            <a:endParaRPr lang="tr-TR" b="1" dirty="0"/>
          </a:p>
          <a:p>
            <a:pPr lvl="1"/>
            <a:r>
              <a:rPr lang="de-DE" b="1" dirty="0"/>
              <a:t>Reziprozität</a:t>
            </a:r>
            <a:endParaRPr lang="tr-TR" b="1" dirty="0"/>
          </a:p>
          <a:p>
            <a:pPr lvl="1"/>
            <a:r>
              <a:rPr lang="de-DE" b="1" dirty="0"/>
              <a:t>Entscheidung darf nicht in die ausschließliche Zuständigkeit der türkischen Gerichte fallen</a:t>
            </a:r>
          </a:p>
          <a:p>
            <a:pPr lvl="1"/>
            <a:r>
              <a:rPr lang="tr-TR" b="1" dirty="0"/>
              <a:t>K</a:t>
            </a:r>
            <a:r>
              <a:rPr lang="de-DE" b="1" dirty="0"/>
              <a:t>ein offensichtlicher Verstoß gegen die öffentliche Ordnung </a:t>
            </a:r>
            <a:endParaRPr lang="tr-TR" b="1" dirty="0"/>
          </a:p>
          <a:p>
            <a:pPr lvl="1"/>
            <a:r>
              <a:rPr lang="tr-TR" b="1" dirty="0" err="1"/>
              <a:t>Keine</a:t>
            </a:r>
            <a:r>
              <a:rPr lang="tr-TR" b="1" dirty="0"/>
              <a:t> </a:t>
            </a:r>
            <a:r>
              <a:rPr lang="tr-TR" b="1" dirty="0" err="1"/>
              <a:t>Verletzung</a:t>
            </a:r>
            <a:r>
              <a:rPr lang="tr-TR" b="1" dirty="0"/>
              <a:t> </a:t>
            </a:r>
            <a:r>
              <a:rPr lang="tr-TR" b="1" dirty="0" err="1"/>
              <a:t>des</a:t>
            </a:r>
            <a:r>
              <a:rPr lang="tr-TR" b="1" dirty="0"/>
              <a:t> r</a:t>
            </a:r>
            <a:r>
              <a:rPr lang="de-DE" b="1" dirty="0" err="1"/>
              <a:t>echtliche</a:t>
            </a:r>
            <a:r>
              <a:rPr lang="tr-TR" b="1" dirty="0"/>
              <a:t>n</a:t>
            </a:r>
            <a:r>
              <a:rPr lang="de-DE" b="1" dirty="0"/>
              <a:t> Gehör der Gegenpartei</a:t>
            </a:r>
            <a:endParaRPr lang="tr-TR" b="1" dirty="0"/>
          </a:p>
          <a:p>
            <a:r>
              <a:rPr lang="de-DE" b="1" dirty="0"/>
              <a:t>Bei Insolvenzentscheidungen wichtig:  Nicht nur die Parteien, sondern</a:t>
            </a:r>
            <a:r>
              <a:rPr lang="tr-TR" b="1" dirty="0"/>
              <a:t> </a:t>
            </a:r>
            <a:r>
              <a:rPr lang="tr-TR" b="1" dirty="0" err="1"/>
              <a:t>betriftt</a:t>
            </a:r>
            <a:r>
              <a:rPr lang="tr-TR" b="1" dirty="0"/>
              <a:t> </a:t>
            </a:r>
            <a:r>
              <a:rPr lang="tr-TR" b="1" dirty="0" err="1"/>
              <a:t>auch</a:t>
            </a:r>
            <a:r>
              <a:rPr lang="tr-TR" b="1" dirty="0"/>
              <a:t> </a:t>
            </a:r>
            <a:r>
              <a:rPr lang="de-DE" b="1" dirty="0"/>
              <a:t>die Gesamtheit der Gläubiger</a:t>
            </a:r>
            <a:endParaRPr lang="tr-TR" b="1" dirty="0"/>
          </a:p>
        </p:txBody>
      </p:sp>
    </p:spTree>
    <p:extLst>
      <p:ext uri="{BB962C8B-B14F-4D97-AF65-F5344CB8AC3E}">
        <p14:creationId xmlns:p14="http://schemas.microsoft.com/office/powerpoint/2010/main" val="59198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CB014A-A802-9AF9-2D45-D54549247712}"/>
              </a:ext>
            </a:extLst>
          </p:cNvPr>
          <p:cNvSpPr>
            <a:spLocks noGrp="1"/>
          </p:cNvSpPr>
          <p:nvPr>
            <p:ph type="title"/>
          </p:nvPr>
        </p:nvSpPr>
        <p:spPr/>
        <p:txBody>
          <a:bodyPr/>
          <a:lstStyle/>
          <a:p>
            <a:r>
              <a:rPr lang="tr-TR" dirty="0"/>
              <a:t>ORDRE PUBLIC </a:t>
            </a:r>
            <a:br>
              <a:rPr lang="tr-TR" dirty="0"/>
            </a:br>
            <a:r>
              <a:rPr lang="de-DE" dirty="0"/>
              <a:t>Besonderheit des Insolvenzrechts</a:t>
            </a:r>
            <a:endParaRPr lang="tr-TR" dirty="0"/>
          </a:p>
        </p:txBody>
      </p:sp>
      <p:sp>
        <p:nvSpPr>
          <p:cNvPr id="3" name="İçerik Yer Tutucusu 2">
            <a:extLst>
              <a:ext uri="{FF2B5EF4-FFF2-40B4-BE49-F238E27FC236}">
                <a16:creationId xmlns:a16="http://schemas.microsoft.com/office/drawing/2014/main" id="{0267C9BB-6617-4AE8-72E1-F2913368D67B}"/>
              </a:ext>
            </a:extLst>
          </p:cNvPr>
          <p:cNvSpPr>
            <a:spLocks noGrp="1"/>
          </p:cNvSpPr>
          <p:nvPr>
            <p:ph idx="1"/>
          </p:nvPr>
        </p:nvSpPr>
        <p:spPr/>
        <p:txBody>
          <a:bodyPr>
            <a:normAutofit/>
          </a:bodyPr>
          <a:lstStyle/>
          <a:p>
            <a:r>
              <a:rPr lang="tr-TR" dirty="0"/>
              <a:t>Ö</a:t>
            </a:r>
            <a:r>
              <a:rPr lang="de-DE" dirty="0" err="1"/>
              <a:t>ffentliche</a:t>
            </a:r>
            <a:r>
              <a:rPr lang="de-DE" dirty="0"/>
              <a:t> Ordnung ist stets im Einzelfall zu prüfen</a:t>
            </a:r>
          </a:p>
          <a:p>
            <a:r>
              <a:rPr lang="de-DE" dirty="0"/>
              <a:t>Nicht jede Abweichung vom türkischen Recht begründet Verstoß gegen </a:t>
            </a:r>
            <a:r>
              <a:rPr lang="tr-TR" dirty="0" err="1"/>
              <a:t>Ordre</a:t>
            </a:r>
            <a:r>
              <a:rPr lang="tr-TR" dirty="0"/>
              <a:t> </a:t>
            </a:r>
            <a:r>
              <a:rPr lang="tr-TR" dirty="0" err="1"/>
              <a:t>Public</a:t>
            </a:r>
            <a:endParaRPr lang="de-DE" dirty="0"/>
          </a:p>
          <a:p>
            <a:r>
              <a:rPr lang="de-DE" dirty="0"/>
              <a:t>Im Insolvenzrecht sind insbesondere folgende Grundsätze von Bedeutung:</a:t>
            </a:r>
          </a:p>
          <a:p>
            <a:pPr lvl="1"/>
            <a:r>
              <a:rPr lang="de-DE" dirty="0"/>
              <a:t>Gleichbehandlung der Gläubiger</a:t>
            </a:r>
          </a:p>
          <a:p>
            <a:pPr lvl="1"/>
            <a:r>
              <a:rPr lang="de-DE" dirty="0"/>
              <a:t>Verteilungs- und Rangsystem</a:t>
            </a:r>
          </a:p>
          <a:p>
            <a:pPr lvl="1"/>
            <a:r>
              <a:rPr lang="de-DE" dirty="0"/>
              <a:t>kollektive Vollstreckungsstruktur</a:t>
            </a:r>
          </a:p>
          <a:p>
            <a:pPr lvl="1"/>
            <a:r>
              <a:rPr lang="de-DE" dirty="0"/>
              <a:t>Eigentumsrecht und effektiver Rechtsschutz</a:t>
            </a:r>
          </a:p>
          <a:p>
            <a:r>
              <a:rPr lang="tr-TR" dirty="0"/>
              <a:t>A</a:t>
            </a:r>
            <a:r>
              <a:rPr lang="de-DE" dirty="0" err="1"/>
              <a:t>usländische</a:t>
            </a:r>
            <a:r>
              <a:rPr lang="de-DE" dirty="0"/>
              <a:t> Insolvenzentscheidungen </a:t>
            </a:r>
            <a:r>
              <a:rPr lang="tr-TR" dirty="0" err="1"/>
              <a:t>unter</a:t>
            </a:r>
            <a:r>
              <a:rPr lang="de-DE" dirty="0"/>
              <a:t> strengeren </a:t>
            </a:r>
            <a:r>
              <a:rPr lang="tr-TR" dirty="0" err="1"/>
              <a:t>Prüfung</a:t>
            </a:r>
            <a:r>
              <a:rPr lang="de-DE" dirty="0"/>
              <a:t> als gewöhnliche Zivilurteile</a:t>
            </a:r>
            <a:endParaRPr lang="tr-TR" dirty="0"/>
          </a:p>
        </p:txBody>
      </p:sp>
    </p:spTree>
    <p:extLst>
      <p:ext uri="{BB962C8B-B14F-4D97-AF65-F5344CB8AC3E}">
        <p14:creationId xmlns:p14="http://schemas.microsoft.com/office/powerpoint/2010/main" val="36514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C3EA7-1D3A-00C9-4D31-1E7EDC2C9D0D}"/>
              </a:ext>
            </a:extLst>
          </p:cNvPr>
          <p:cNvSpPr>
            <a:spLocks noGrp="1"/>
          </p:cNvSpPr>
          <p:nvPr>
            <p:ph type="title"/>
          </p:nvPr>
        </p:nvSpPr>
        <p:spPr/>
        <p:txBody>
          <a:bodyPr/>
          <a:lstStyle/>
          <a:p>
            <a:r>
              <a:rPr lang="tr-TR" dirty="0" err="1"/>
              <a:t>Ergebnıs</a:t>
            </a:r>
            <a:r>
              <a:rPr lang="tr-TR" dirty="0"/>
              <a:t> </a:t>
            </a:r>
            <a:r>
              <a:rPr lang="tr-TR" dirty="0" err="1"/>
              <a:t>und</a:t>
            </a:r>
            <a:r>
              <a:rPr lang="tr-TR" dirty="0"/>
              <a:t> </a:t>
            </a:r>
            <a:r>
              <a:rPr lang="tr-TR" dirty="0" err="1">
                <a:effectLst/>
              </a:rPr>
              <a:t>und</a:t>
            </a:r>
            <a:r>
              <a:rPr lang="tr-TR" dirty="0">
                <a:effectLst/>
              </a:rPr>
              <a:t> </a:t>
            </a:r>
            <a:r>
              <a:rPr lang="tr-TR" dirty="0" err="1">
                <a:effectLst/>
              </a:rPr>
              <a:t>neuer</a:t>
            </a:r>
            <a:r>
              <a:rPr lang="tr-TR" dirty="0">
                <a:effectLst/>
              </a:rPr>
              <a:t> </a:t>
            </a:r>
            <a:r>
              <a:rPr lang="tr-TR" dirty="0" err="1">
                <a:effectLst/>
              </a:rPr>
              <a:t>Gesetzentwurf</a:t>
            </a:r>
            <a:br>
              <a:rPr lang="tr-TR" dirty="0">
                <a:effectLst/>
              </a:rPr>
            </a:br>
            <a:endParaRPr lang="tr-TR" dirty="0"/>
          </a:p>
        </p:txBody>
      </p:sp>
      <p:sp>
        <p:nvSpPr>
          <p:cNvPr id="3" name="İçerik Yer Tutucusu 2">
            <a:extLst>
              <a:ext uri="{FF2B5EF4-FFF2-40B4-BE49-F238E27FC236}">
                <a16:creationId xmlns:a16="http://schemas.microsoft.com/office/drawing/2014/main" id="{A36E4A87-BFCD-FB5D-809C-503C6E782C52}"/>
              </a:ext>
            </a:extLst>
          </p:cNvPr>
          <p:cNvSpPr>
            <a:spLocks noGrp="1"/>
          </p:cNvSpPr>
          <p:nvPr>
            <p:ph idx="1"/>
          </p:nvPr>
        </p:nvSpPr>
        <p:spPr/>
        <p:txBody>
          <a:bodyPr>
            <a:normAutofit/>
          </a:bodyPr>
          <a:lstStyle/>
          <a:p>
            <a:r>
              <a:rPr lang="tr-TR" dirty="0" err="1"/>
              <a:t>Nicht</a:t>
            </a:r>
            <a:r>
              <a:rPr lang="tr-TR" dirty="0"/>
              <a:t> </a:t>
            </a:r>
            <a:r>
              <a:rPr lang="tr-TR" dirty="0" err="1"/>
              <a:t>automatisch</a:t>
            </a:r>
            <a:r>
              <a:rPr lang="tr-TR" dirty="0"/>
              <a:t> </a:t>
            </a:r>
            <a:r>
              <a:rPr lang="tr-TR" dirty="0" err="1"/>
              <a:t>aber</a:t>
            </a:r>
            <a:r>
              <a:rPr lang="tr-TR" dirty="0"/>
              <a:t> </a:t>
            </a:r>
            <a:r>
              <a:rPr lang="tr-TR" dirty="0" err="1"/>
              <a:t>möglich</a:t>
            </a:r>
            <a:r>
              <a:rPr lang="tr-TR" dirty="0"/>
              <a:t>: </a:t>
            </a:r>
            <a:r>
              <a:rPr lang="de-DE" dirty="0"/>
              <a:t>Ausländische Insolvenzentscheidungen können in der Türkei wirksam werden</a:t>
            </a:r>
            <a:endParaRPr lang="tr-TR" dirty="0"/>
          </a:p>
          <a:p>
            <a:r>
              <a:rPr lang="de-DE" dirty="0"/>
              <a:t>Jeder Fall ist im Rahmen des MÖHÜK gesondert zu prüfen</a:t>
            </a:r>
          </a:p>
          <a:p>
            <a:r>
              <a:rPr lang="de-DE" dirty="0"/>
              <a:t>Nach dem von Ihnen übermittelten Dokument sieht der neue Entwurf für das Vollstreckungs- und Insolvenzrecht keine unmittelbare Sonderregelung für das Insolvenzrecht vor</a:t>
            </a:r>
          </a:p>
          <a:p>
            <a:r>
              <a:rPr lang="tr-TR" dirty="0" err="1"/>
              <a:t>Gesetzese</a:t>
            </a:r>
            <a:r>
              <a:rPr lang="de-DE" dirty="0" err="1"/>
              <a:t>ntwurf</a:t>
            </a:r>
            <a:r>
              <a:rPr lang="de-DE" dirty="0"/>
              <a:t> </a:t>
            </a:r>
            <a:r>
              <a:rPr lang="tr-TR" dirty="0" err="1"/>
              <a:t>hauptwiegend</a:t>
            </a:r>
            <a:r>
              <a:rPr lang="tr-TR" dirty="0"/>
              <a:t> </a:t>
            </a:r>
            <a:r>
              <a:rPr lang="de-DE" dirty="0"/>
              <a:t>Mahnverfahren, Widerspruchsfristen, Pfändung</a:t>
            </a:r>
            <a:r>
              <a:rPr lang="tr-TR" dirty="0"/>
              <a:t>, </a:t>
            </a:r>
            <a:r>
              <a:rPr lang="de-DE" dirty="0"/>
              <a:t>Mitteilung an Dritte</a:t>
            </a:r>
            <a:r>
              <a:rPr lang="tr-TR" dirty="0"/>
              <a:t>, </a:t>
            </a:r>
            <a:r>
              <a:rPr lang="tr-TR" dirty="0" err="1"/>
              <a:t>Verzinsung</a:t>
            </a:r>
            <a:r>
              <a:rPr lang="tr-TR" dirty="0"/>
              <a:t>, </a:t>
            </a:r>
            <a:r>
              <a:rPr lang="tr-TR" dirty="0" err="1"/>
              <a:t>Annulierungsklage</a:t>
            </a:r>
            <a:r>
              <a:rPr lang="tr-TR" dirty="0"/>
              <a:t> </a:t>
            </a:r>
            <a:r>
              <a:rPr lang="tr-TR" dirty="0" err="1"/>
              <a:t>etc</a:t>
            </a:r>
            <a:r>
              <a:rPr lang="tr-TR" dirty="0"/>
              <a:t>.</a:t>
            </a:r>
          </a:p>
          <a:p>
            <a:r>
              <a:rPr lang="de-DE" dirty="0"/>
              <a:t>Folglich bleibt das bestehende Anerkennungs- und Vollstreckungsregime maßgeblich</a:t>
            </a:r>
            <a:endParaRPr lang="tr-TR" dirty="0"/>
          </a:p>
        </p:txBody>
      </p:sp>
    </p:spTree>
    <p:extLst>
      <p:ext uri="{BB962C8B-B14F-4D97-AF65-F5344CB8AC3E}">
        <p14:creationId xmlns:p14="http://schemas.microsoft.com/office/powerpoint/2010/main" val="37134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CF238-ACDD-68E4-483B-F46CFE388EBF}"/>
              </a:ext>
            </a:extLst>
          </p:cNvPr>
          <p:cNvSpPr>
            <a:spLocks noGrp="1"/>
          </p:cNvSpPr>
          <p:nvPr>
            <p:ph type="title"/>
          </p:nvPr>
        </p:nvSpPr>
        <p:spPr/>
        <p:txBody>
          <a:bodyPr/>
          <a:lstStyle/>
          <a:p>
            <a:pPr algn="ctr"/>
            <a:r>
              <a:rPr lang="tr-TR" dirty="0"/>
              <a:t>DANKE!</a:t>
            </a:r>
          </a:p>
        </p:txBody>
      </p:sp>
      <p:sp>
        <p:nvSpPr>
          <p:cNvPr id="3" name="İçerik Yer Tutucusu 2">
            <a:extLst>
              <a:ext uri="{FF2B5EF4-FFF2-40B4-BE49-F238E27FC236}">
                <a16:creationId xmlns:a16="http://schemas.microsoft.com/office/drawing/2014/main" id="{8018C9DF-DE10-BBCF-C2F8-C5F0280856B9}"/>
              </a:ext>
            </a:extLst>
          </p:cNvPr>
          <p:cNvSpPr>
            <a:spLocks noGrp="1"/>
          </p:cNvSpPr>
          <p:nvPr>
            <p:ph idx="1"/>
          </p:nvPr>
        </p:nvSpPr>
        <p:spPr/>
        <p:txBody>
          <a:bodyPr/>
          <a:lstStyle/>
          <a:p>
            <a:pPr marL="45720" indent="0" algn="ctr">
              <a:buNone/>
            </a:pPr>
            <a:endParaRPr lang="tr-TR" dirty="0"/>
          </a:p>
          <a:p>
            <a:pPr marL="45720" indent="0" algn="ctr">
              <a:buNone/>
            </a:pPr>
            <a:r>
              <a:rPr lang="tr-TR" dirty="0"/>
              <a:t>U L Y A   S E L Ç U K </a:t>
            </a:r>
          </a:p>
          <a:p>
            <a:pPr marL="45720" indent="0" algn="ctr">
              <a:buNone/>
            </a:pPr>
            <a:r>
              <a:rPr lang="tr-TR" dirty="0" err="1"/>
              <a:t>Rechtsanw</a:t>
            </a:r>
            <a:r>
              <a:rPr lang="de-DE" dirty="0"/>
              <a:t>ä</a:t>
            </a:r>
            <a:r>
              <a:rPr lang="tr-TR" dirty="0" err="1"/>
              <a:t>ltin</a:t>
            </a:r>
            <a:r>
              <a:rPr lang="tr-TR" dirty="0"/>
              <a:t> – </a:t>
            </a:r>
            <a:r>
              <a:rPr lang="tr-TR" dirty="0" err="1"/>
              <a:t>Mediatorin</a:t>
            </a:r>
            <a:endParaRPr lang="tr-TR" dirty="0"/>
          </a:p>
          <a:p>
            <a:pPr marL="45720" indent="0" algn="ctr">
              <a:buNone/>
            </a:pPr>
            <a:r>
              <a:rPr lang="tr-TR" dirty="0" err="1"/>
              <a:t>Anwaltskammer</a:t>
            </a:r>
            <a:r>
              <a:rPr lang="tr-TR" dirty="0"/>
              <a:t> </a:t>
            </a:r>
            <a:r>
              <a:rPr lang="tr-TR" dirty="0" err="1"/>
              <a:t>Istanbul</a:t>
            </a:r>
            <a:endParaRPr lang="tr-TR" dirty="0"/>
          </a:p>
          <a:p>
            <a:pPr marL="45720" indent="0" algn="ctr">
              <a:buNone/>
            </a:pPr>
            <a:endParaRPr lang="tr-TR" dirty="0"/>
          </a:p>
          <a:p>
            <a:pPr marL="45720" indent="0" algn="ctr">
              <a:buNone/>
            </a:pPr>
            <a:r>
              <a:rPr lang="tr-TR" dirty="0"/>
              <a:t>DACH – Berlin – Mai 2026</a:t>
            </a:r>
          </a:p>
        </p:txBody>
      </p:sp>
    </p:spTree>
    <p:extLst>
      <p:ext uri="{BB962C8B-B14F-4D97-AF65-F5344CB8AC3E}">
        <p14:creationId xmlns:p14="http://schemas.microsoft.com/office/powerpoint/2010/main" val="27185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ırmızı Çizgili İş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420_TF03031023" id="{2FDC3178-B355-4906-A3A6-89224A1ECACF}" vid="{3F45BED9-6391-4982-9D70-2EFDED80CCC7}"/>
    </a:ext>
  </a:extLst>
</a:theme>
</file>

<file path=ppt/theme/theme2.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Kırmızı çizgili iş sunusu (geniş ekran)</Template>
  <TotalTime>74</TotalTime>
  <Words>555</Words>
  <Application>Microsoft Office PowerPoint</Application>
  <PresentationFormat>Geniş ekran</PresentationFormat>
  <Paragraphs>56</Paragraphs>
  <Slides>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Aptos</vt:lpstr>
      <vt:lpstr>Arial</vt:lpstr>
      <vt:lpstr>Bahnschrift</vt:lpstr>
      <vt:lpstr>Cambria</vt:lpstr>
      <vt:lpstr>Kırmızı Çizgili İş 16x9</vt:lpstr>
      <vt:lpstr>Insolvenzrecht türkeı</vt:lpstr>
      <vt:lpstr>GesetzesKronogıe</vt:lpstr>
      <vt:lpstr>Anerkennung und Vollstreckung ausländischer ınsolvenz Entscheidungen </vt:lpstr>
      <vt:lpstr>Voraussetzungen bei ausländischen Insolvenzentscheidungen</vt:lpstr>
      <vt:lpstr>ORDRE PUBLIC  Besonderheit des Insolvenzrechts</vt:lpstr>
      <vt:lpstr>Ergebnıs und und neuer Gesetzentwurf </vt:lpstr>
      <vt:lpstr>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Ulya Selçuk</dc:creator>
  <cp:lastModifiedBy>Ulya Selçuk</cp:lastModifiedBy>
  <cp:revision>1</cp:revision>
  <dcterms:created xsi:type="dcterms:W3CDTF">2026-05-04T18:02:12Z</dcterms:created>
  <dcterms:modified xsi:type="dcterms:W3CDTF">2026-05-06T14:47:51Z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