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Lst>
  <p:notesMasterIdLst>
    <p:notesMasterId r:id="rId29"/>
  </p:notesMasterIdLst>
  <p:handoutMasterIdLst>
    <p:handoutMasterId r:id="rId30"/>
  </p:handoutMasterIdLst>
  <p:sldIdLst>
    <p:sldId id="256" r:id="rId2"/>
    <p:sldId id="615" r:id="rId3"/>
    <p:sldId id="650" r:id="rId4"/>
    <p:sldId id="632" r:id="rId5"/>
    <p:sldId id="648" r:id="rId6"/>
    <p:sldId id="630" r:id="rId7"/>
    <p:sldId id="627" r:id="rId8"/>
    <p:sldId id="628" r:id="rId9"/>
    <p:sldId id="635" r:id="rId10"/>
    <p:sldId id="636" r:id="rId11"/>
    <p:sldId id="633" r:id="rId12"/>
    <p:sldId id="644" r:id="rId13"/>
    <p:sldId id="637" r:id="rId14"/>
    <p:sldId id="641" r:id="rId15"/>
    <p:sldId id="638" r:id="rId16"/>
    <p:sldId id="639" r:id="rId17"/>
    <p:sldId id="643" r:id="rId18"/>
    <p:sldId id="640" r:id="rId19"/>
    <p:sldId id="649" r:id="rId20"/>
    <p:sldId id="642" r:id="rId21"/>
    <p:sldId id="645" r:id="rId22"/>
    <p:sldId id="646" r:id="rId23"/>
    <p:sldId id="647" r:id="rId24"/>
    <p:sldId id="575" r:id="rId25"/>
    <p:sldId id="592" r:id="rId26"/>
    <p:sldId id="624" r:id="rId27"/>
    <p:sldId id="625" r:id="rId28"/>
  </p:sldIdLst>
  <p:sldSz cx="10080625" cy="7561263"/>
  <p:notesSz cx="6797675" cy="9926638"/>
  <p:custShowLst>
    <p:custShow name="Vorstand" id="0">
      <p:sldLst>
        <p:sld r:id="rId2"/>
      </p:sldLst>
    </p:custShow>
    <p:custShow name="Experten" id="1">
      <p:sldLst>
        <p:sld r:id="rId2"/>
        <p:sld r:id="rId25"/>
      </p:sldLst>
    </p:custShow>
  </p:custShowLst>
  <p:defaultTextStyle>
    <a:defPPr>
      <a:defRPr lang="de-DE"/>
    </a:defPPr>
    <a:lvl1pPr algn="l" rtl="0" fontAlgn="base">
      <a:spcBef>
        <a:spcPct val="0"/>
      </a:spcBef>
      <a:spcAft>
        <a:spcPct val="0"/>
      </a:spcAft>
      <a:defRPr sz="900" kern="1200">
        <a:solidFill>
          <a:srgbClr val="939393"/>
        </a:solidFill>
        <a:latin typeface="Arial" charset="0"/>
        <a:ea typeface="+mn-ea"/>
        <a:cs typeface="Arial" charset="0"/>
      </a:defRPr>
    </a:lvl1pPr>
    <a:lvl2pPr marL="457200" algn="l" rtl="0" fontAlgn="base">
      <a:spcBef>
        <a:spcPct val="0"/>
      </a:spcBef>
      <a:spcAft>
        <a:spcPct val="0"/>
      </a:spcAft>
      <a:defRPr sz="900" kern="1200">
        <a:solidFill>
          <a:srgbClr val="939393"/>
        </a:solidFill>
        <a:latin typeface="Arial" charset="0"/>
        <a:ea typeface="+mn-ea"/>
        <a:cs typeface="Arial" charset="0"/>
      </a:defRPr>
    </a:lvl2pPr>
    <a:lvl3pPr marL="914400" algn="l" rtl="0" fontAlgn="base">
      <a:spcBef>
        <a:spcPct val="0"/>
      </a:spcBef>
      <a:spcAft>
        <a:spcPct val="0"/>
      </a:spcAft>
      <a:defRPr sz="900" kern="1200">
        <a:solidFill>
          <a:srgbClr val="939393"/>
        </a:solidFill>
        <a:latin typeface="Arial" charset="0"/>
        <a:ea typeface="+mn-ea"/>
        <a:cs typeface="Arial" charset="0"/>
      </a:defRPr>
    </a:lvl3pPr>
    <a:lvl4pPr marL="1371600" algn="l" rtl="0" fontAlgn="base">
      <a:spcBef>
        <a:spcPct val="0"/>
      </a:spcBef>
      <a:spcAft>
        <a:spcPct val="0"/>
      </a:spcAft>
      <a:defRPr sz="900" kern="1200">
        <a:solidFill>
          <a:srgbClr val="939393"/>
        </a:solidFill>
        <a:latin typeface="Arial" charset="0"/>
        <a:ea typeface="+mn-ea"/>
        <a:cs typeface="Arial" charset="0"/>
      </a:defRPr>
    </a:lvl4pPr>
    <a:lvl5pPr marL="1828800" algn="l" rtl="0" fontAlgn="base">
      <a:spcBef>
        <a:spcPct val="0"/>
      </a:spcBef>
      <a:spcAft>
        <a:spcPct val="0"/>
      </a:spcAft>
      <a:defRPr sz="900" kern="1200">
        <a:solidFill>
          <a:srgbClr val="939393"/>
        </a:solidFill>
        <a:latin typeface="Arial" charset="0"/>
        <a:ea typeface="+mn-ea"/>
        <a:cs typeface="Arial" charset="0"/>
      </a:defRPr>
    </a:lvl5pPr>
    <a:lvl6pPr marL="2286000" algn="l" defTabSz="914400" rtl="0" eaLnBrk="1" latinLnBrk="0" hangingPunct="1">
      <a:defRPr sz="900" kern="1200">
        <a:solidFill>
          <a:srgbClr val="939393"/>
        </a:solidFill>
        <a:latin typeface="Arial" charset="0"/>
        <a:ea typeface="+mn-ea"/>
        <a:cs typeface="Arial" charset="0"/>
      </a:defRPr>
    </a:lvl6pPr>
    <a:lvl7pPr marL="2743200" algn="l" defTabSz="914400" rtl="0" eaLnBrk="1" latinLnBrk="0" hangingPunct="1">
      <a:defRPr sz="900" kern="1200">
        <a:solidFill>
          <a:srgbClr val="939393"/>
        </a:solidFill>
        <a:latin typeface="Arial" charset="0"/>
        <a:ea typeface="+mn-ea"/>
        <a:cs typeface="Arial" charset="0"/>
      </a:defRPr>
    </a:lvl7pPr>
    <a:lvl8pPr marL="3200400" algn="l" defTabSz="914400" rtl="0" eaLnBrk="1" latinLnBrk="0" hangingPunct="1">
      <a:defRPr sz="900" kern="1200">
        <a:solidFill>
          <a:srgbClr val="939393"/>
        </a:solidFill>
        <a:latin typeface="Arial" charset="0"/>
        <a:ea typeface="+mn-ea"/>
        <a:cs typeface="Arial" charset="0"/>
      </a:defRPr>
    </a:lvl8pPr>
    <a:lvl9pPr marL="3657600" algn="l" defTabSz="914400" rtl="0" eaLnBrk="1" latinLnBrk="0" hangingPunct="1">
      <a:defRPr sz="900" kern="1200">
        <a:solidFill>
          <a:srgbClr val="939393"/>
        </a:solidFill>
        <a:latin typeface="Arial" charset="0"/>
        <a:ea typeface="+mn-ea"/>
        <a:cs typeface="Arial" charset="0"/>
      </a:defRPr>
    </a:lvl9pPr>
  </p:defaultTextStyle>
  <p:extLst>
    <p:ext uri="{EFAFB233-063F-42B5-8137-9DF3F51BA10A}">
      <p15:sldGuideLst xmlns:p15="http://schemas.microsoft.com/office/powerpoint/2012/main">
        <p15:guide id="1" orient="horz" pos="249">
          <p15:clr>
            <a:srgbClr val="A4A3A4"/>
          </p15:clr>
        </p15:guide>
        <p15:guide id="2" orient="horz" pos="3197">
          <p15:clr>
            <a:srgbClr val="A4A3A4"/>
          </p15:clr>
        </p15:guide>
        <p15:guide id="3" pos="363">
          <p15:clr>
            <a:srgbClr val="A4A3A4"/>
          </p15:clr>
        </p15:guide>
        <p15:guide id="4" pos="3674">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cker, Daniel" initials="DB" lastIdx="7" clrIdx="0">
    <p:extLst>
      <p:ext uri="{19B8F6BF-5375-455C-9EA6-DF929625EA0E}">
        <p15:presenceInfo xmlns:p15="http://schemas.microsoft.com/office/powerpoint/2012/main" userId="Becker, Danie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808"/>
    <a:srgbClr val="FF5050"/>
    <a:srgbClr val="111111"/>
    <a:srgbClr val="1C1C1C"/>
    <a:srgbClr val="292929"/>
    <a:srgbClr val="4D4D4D"/>
    <a:srgbClr val="333333"/>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079" autoAdjust="0"/>
    <p:restoredTop sz="73124" autoAdjust="0"/>
  </p:normalViewPr>
  <p:slideViewPr>
    <p:cSldViewPr>
      <p:cViewPr varScale="1">
        <p:scale>
          <a:sx n="53" d="100"/>
          <a:sy n="53" d="100"/>
        </p:scale>
        <p:origin x="1656" y="269"/>
      </p:cViewPr>
      <p:guideLst>
        <p:guide orient="horz" pos="249"/>
        <p:guide orient="horz" pos="3197"/>
        <p:guide pos="363"/>
        <p:guide pos="3674"/>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12.xml" Id="rId13" /><Relationship Type="http://schemas.openxmlformats.org/officeDocument/2006/relationships/slide" Target="slides/slide17.xml" Id="rId18" /><Relationship Type="http://schemas.openxmlformats.org/officeDocument/2006/relationships/slide" Target="slides/slide25.xml" Id="rId26" /><Relationship Type="http://schemas.openxmlformats.org/officeDocument/2006/relationships/slide" Target="slides/slide2.xml" Id="rId3" /><Relationship Type="http://schemas.openxmlformats.org/officeDocument/2006/relationships/slide" Target="slides/slide20.xml" Id="rId21" /><Relationship Type="http://schemas.openxmlformats.org/officeDocument/2006/relationships/theme" Target="theme/theme1.xml" Id="rId34" /><Relationship Type="http://schemas.openxmlformats.org/officeDocument/2006/relationships/slide" Target="slides/slide6.xml" Id="rId7" /><Relationship Type="http://schemas.openxmlformats.org/officeDocument/2006/relationships/slide" Target="slides/slide11.xml" Id="rId12" /><Relationship Type="http://schemas.openxmlformats.org/officeDocument/2006/relationships/slide" Target="slides/slide16.xml" Id="rId17" /><Relationship Type="http://schemas.openxmlformats.org/officeDocument/2006/relationships/slide" Target="slides/slide24.xml" Id="rId25" /><Relationship Type="http://schemas.openxmlformats.org/officeDocument/2006/relationships/viewProps" Target="viewProps.xml" Id="rId33" /><Relationship Type="http://schemas.openxmlformats.org/officeDocument/2006/relationships/slide" Target="slides/slide1.xml" Id="rId2" /><Relationship Type="http://schemas.openxmlformats.org/officeDocument/2006/relationships/slide" Target="slides/slide15.xml" Id="rId16" /><Relationship Type="http://schemas.openxmlformats.org/officeDocument/2006/relationships/slide" Target="slides/slide19.xml" Id="rId20" /><Relationship Type="http://schemas.openxmlformats.org/officeDocument/2006/relationships/notesMaster" Target="notesMasters/notesMaster1.xml" Id="rId29" /><Relationship Type="http://schemas.openxmlformats.org/officeDocument/2006/relationships/slideMaster" Target="slideMasters/slideMaster1.xml" Id="rId1" /><Relationship Type="http://schemas.openxmlformats.org/officeDocument/2006/relationships/slide" Target="slides/slide5.xml" Id="rId6" /><Relationship Type="http://schemas.openxmlformats.org/officeDocument/2006/relationships/slide" Target="slides/slide10.xml" Id="rId11" /><Relationship Type="http://schemas.openxmlformats.org/officeDocument/2006/relationships/slide" Target="slides/slide23.xml" Id="rId24" /><Relationship Type="http://schemas.openxmlformats.org/officeDocument/2006/relationships/presProps" Target="presProps.xml" Id="rId32" /><Relationship Type="http://schemas.openxmlformats.org/officeDocument/2006/relationships/slide" Target="slides/slide4.xml" Id="rId5" /><Relationship Type="http://schemas.openxmlformats.org/officeDocument/2006/relationships/slide" Target="slides/slide14.xml" Id="rId15" /><Relationship Type="http://schemas.openxmlformats.org/officeDocument/2006/relationships/slide" Target="slides/slide22.xml" Id="rId23" /><Relationship Type="http://schemas.openxmlformats.org/officeDocument/2006/relationships/slide" Target="slides/slide27.xml" Id="rId28" /><Relationship Type="http://schemas.openxmlformats.org/officeDocument/2006/relationships/slide" Target="slides/slide9.xml" Id="rId10" /><Relationship Type="http://schemas.openxmlformats.org/officeDocument/2006/relationships/slide" Target="slides/slide18.xml" Id="rId19" /><Relationship Type="http://schemas.openxmlformats.org/officeDocument/2006/relationships/commentAuthors" Target="commentAuthors.xml" Id="rId31" /><Relationship Type="http://schemas.openxmlformats.org/officeDocument/2006/relationships/slide" Target="slides/slide3.xml" Id="rId4" /><Relationship Type="http://schemas.openxmlformats.org/officeDocument/2006/relationships/slide" Target="slides/slide8.xml" Id="rId9" /><Relationship Type="http://schemas.openxmlformats.org/officeDocument/2006/relationships/slide" Target="slides/slide13.xml" Id="rId14" /><Relationship Type="http://schemas.openxmlformats.org/officeDocument/2006/relationships/slide" Target="slides/slide21.xml" Id="rId22" /><Relationship Type="http://schemas.openxmlformats.org/officeDocument/2006/relationships/slide" Target="slides/slide26.xml" Id="rId27" /><Relationship Type="http://schemas.openxmlformats.org/officeDocument/2006/relationships/handoutMaster" Target="handoutMasters/handoutMaster1.xml" Id="rId30" /><Relationship Type="http://schemas.openxmlformats.org/officeDocument/2006/relationships/tableStyles" Target="tableStyles.xml" Id="rId35" /><Relationship Type="http://schemas.openxmlformats.org/officeDocument/2006/relationships/slide" Target="slides/slide7.xml" Id="rId8" /><Relationship Type="http://schemas.openxmlformats.org/officeDocument/2006/relationships/customXml" Target="/customXML/item.xml" Id="imanage.xml" /></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Tabelle1!$B$1</c:f>
              <c:strCache>
                <c:ptCount val="1"/>
                <c:pt idx="0">
                  <c:v>RES-Anzeigen</c:v>
                </c:pt>
              </c:strCache>
            </c:strRef>
          </c:tx>
          <c:spPr>
            <a:ln w="28575" cap="rnd">
              <a:solidFill>
                <a:schemeClr val="accent1"/>
              </a:solidFill>
              <a:round/>
            </a:ln>
            <a:effectLst/>
          </c:spPr>
          <c:marker>
            <c:symbol val="none"/>
          </c:marker>
          <c:cat>
            <c:numRef>
              <c:f>Tabelle1!$A$2:$A$6</c:f>
              <c:numCache>
                <c:formatCode>General</c:formatCode>
                <c:ptCount val="5"/>
                <c:pt idx="0">
                  <c:v>2021</c:v>
                </c:pt>
                <c:pt idx="1">
                  <c:v>2022</c:v>
                </c:pt>
                <c:pt idx="2">
                  <c:v>2023</c:v>
                </c:pt>
                <c:pt idx="3">
                  <c:v>2024</c:v>
                </c:pt>
                <c:pt idx="4">
                  <c:v>2025</c:v>
                </c:pt>
              </c:numCache>
            </c:numRef>
          </c:cat>
          <c:val>
            <c:numRef>
              <c:f>Tabelle1!$B$2:$B$6</c:f>
              <c:numCache>
                <c:formatCode>General</c:formatCode>
                <c:ptCount val="5"/>
                <c:pt idx="0">
                  <c:v>22</c:v>
                </c:pt>
                <c:pt idx="1">
                  <c:v>27</c:v>
                </c:pt>
                <c:pt idx="2">
                  <c:v>56</c:v>
                </c:pt>
                <c:pt idx="3">
                  <c:v>84</c:v>
                </c:pt>
                <c:pt idx="4">
                  <c:v>87</c:v>
                </c:pt>
              </c:numCache>
            </c:numRef>
          </c:val>
          <c:smooth val="0"/>
          <c:extLst>
            <c:ext xmlns:c16="http://schemas.microsoft.com/office/drawing/2014/chart" uri="{C3380CC4-5D6E-409C-BE32-E72D297353CC}">
              <c16:uniqueId val="{00000000-B211-41D1-8E44-9FCDCD2D3B1B}"/>
            </c:ext>
          </c:extLst>
        </c:ser>
        <c:dLbls>
          <c:showLegendKey val="0"/>
          <c:showVal val="0"/>
          <c:showCatName val="0"/>
          <c:showSerName val="0"/>
          <c:showPercent val="0"/>
          <c:showBubbleSize val="0"/>
        </c:dLbls>
        <c:smooth val="0"/>
        <c:axId val="1458367536"/>
        <c:axId val="1458361296"/>
      </c:lineChart>
      <c:catAx>
        <c:axId val="1458367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1458361296"/>
        <c:crosses val="autoZero"/>
        <c:auto val="1"/>
        <c:lblAlgn val="ctr"/>
        <c:lblOffset val="100"/>
        <c:noMultiLvlLbl val="0"/>
      </c:catAx>
      <c:valAx>
        <c:axId val="14583612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14583675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1906" name="Rectangle 2"/>
          <p:cNvSpPr>
            <a:spLocks noGrp="1" noChangeArrowheads="1"/>
          </p:cNvSpPr>
          <p:nvPr>
            <p:ph type="hdr" sz="quarter"/>
          </p:nvPr>
        </p:nvSpPr>
        <p:spPr bwMode="auto">
          <a:xfrm>
            <a:off x="0" y="0"/>
            <a:ext cx="2946400" cy="495300"/>
          </a:xfrm>
          <a:prstGeom prst="rect">
            <a:avLst/>
          </a:prstGeom>
          <a:noFill/>
          <a:ln>
            <a:noFill/>
          </a:ln>
        </p:spPr>
        <p:txBody>
          <a:bodyPr vert="horz" wrap="square" lIns="90498" tIns="45249" rIns="90498" bIns="45249" numCol="1" anchor="t" anchorCtr="0" compatLnSpc="1">
            <a:prstTxWarp prst="textNoShape">
              <a:avLst/>
            </a:prstTxWarp>
          </a:bodyPr>
          <a:lstStyle>
            <a:lvl1pPr defTabSz="904875">
              <a:defRPr sz="1200">
                <a:solidFill>
                  <a:schemeClr val="tx1"/>
                </a:solidFill>
              </a:defRPr>
            </a:lvl1pPr>
          </a:lstStyle>
          <a:p>
            <a:pPr>
              <a:defRPr/>
            </a:pPr>
            <a:endParaRPr lang="de-DE"/>
          </a:p>
        </p:txBody>
      </p:sp>
      <p:sp>
        <p:nvSpPr>
          <p:cNvPr id="251907" name="Rectangle 3"/>
          <p:cNvSpPr>
            <a:spLocks noGrp="1" noChangeArrowheads="1"/>
          </p:cNvSpPr>
          <p:nvPr>
            <p:ph type="dt" sz="quarter" idx="1"/>
          </p:nvPr>
        </p:nvSpPr>
        <p:spPr bwMode="auto">
          <a:xfrm>
            <a:off x="3849688" y="0"/>
            <a:ext cx="2946400" cy="495300"/>
          </a:xfrm>
          <a:prstGeom prst="rect">
            <a:avLst/>
          </a:prstGeom>
          <a:noFill/>
          <a:ln>
            <a:noFill/>
          </a:ln>
        </p:spPr>
        <p:txBody>
          <a:bodyPr vert="horz" wrap="square" lIns="90498" tIns="45249" rIns="90498" bIns="45249" numCol="1" anchor="t" anchorCtr="0" compatLnSpc="1">
            <a:prstTxWarp prst="textNoShape">
              <a:avLst/>
            </a:prstTxWarp>
          </a:bodyPr>
          <a:lstStyle>
            <a:lvl1pPr algn="r" defTabSz="904875">
              <a:defRPr sz="1200">
                <a:solidFill>
                  <a:schemeClr val="tx1"/>
                </a:solidFill>
              </a:defRPr>
            </a:lvl1pPr>
          </a:lstStyle>
          <a:p>
            <a:pPr>
              <a:defRPr/>
            </a:pPr>
            <a:endParaRPr lang="de-DE"/>
          </a:p>
        </p:txBody>
      </p:sp>
      <p:sp>
        <p:nvSpPr>
          <p:cNvPr id="251908" name="Rectangle 4"/>
          <p:cNvSpPr>
            <a:spLocks noGrp="1" noChangeArrowheads="1"/>
          </p:cNvSpPr>
          <p:nvPr>
            <p:ph type="ftr" sz="quarter" idx="2"/>
          </p:nvPr>
        </p:nvSpPr>
        <p:spPr bwMode="auto">
          <a:xfrm>
            <a:off x="0" y="9428163"/>
            <a:ext cx="2946400" cy="496887"/>
          </a:xfrm>
          <a:prstGeom prst="rect">
            <a:avLst/>
          </a:prstGeom>
          <a:noFill/>
          <a:ln>
            <a:noFill/>
          </a:ln>
        </p:spPr>
        <p:txBody>
          <a:bodyPr vert="horz" wrap="square" lIns="90498" tIns="45249" rIns="90498" bIns="45249" numCol="1" anchor="b" anchorCtr="0" compatLnSpc="1">
            <a:prstTxWarp prst="textNoShape">
              <a:avLst/>
            </a:prstTxWarp>
          </a:bodyPr>
          <a:lstStyle>
            <a:lvl1pPr defTabSz="904875">
              <a:defRPr sz="1200">
                <a:solidFill>
                  <a:schemeClr val="tx1"/>
                </a:solidFill>
              </a:defRPr>
            </a:lvl1pPr>
          </a:lstStyle>
          <a:p>
            <a:pPr>
              <a:defRPr/>
            </a:pPr>
            <a:endParaRPr lang="de-DE"/>
          </a:p>
        </p:txBody>
      </p:sp>
      <p:sp>
        <p:nvSpPr>
          <p:cNvPr id="251909" name="Rectangle 5"/>
          <p:cNvSpPr>
            <a:spLocks noGrp="1" noChangeArrowheads="1"/>
          </p:cNvSpPr>
          <p:nvPr>
            <p:ph type="sldNum" sz="quarter" idx="3"/>
          </p:nvPr>
        </p:nvSpPr>
        <p:spPr bwMode="auto">
          <a:xfrm>
            <a:off x="3849688" y="9428163"/>
            <a:ext cx="2946400" cy="496887"/>
          </a:xfrm>
          <a:prstGeom prst="rect">
            <a:avLst/>
          </a:prstGeom>
          <a:noFill/>
          <a:ln>
            <a:noFill/>
          </a:ln>
        </p:spPr>
        <p:txBody>
          <a:bodyPr vert="horz" wrap="square" lIns="90498" tIns="45249" rIns="90498" bIns="45249" numCol="1" anchor="b" anchorCtr="0" compatLnSpc="1">
            <a:prstTxWarp prst="textNoShape">
              <a:avLst/>
            </a:prstTxWarp>
          </a:bodyPr>
          <a:lstStyle>
            <a:lvl1pPr algn="r" defTabSz="904875">
              <a:defRPr sz="1200">
                <a:solidFill>
                  <a:schemeClr val="tx1"/>
                </a:solidFill>
              </a:defRPr>
            </a:lvl1pPr>
          </a:lstStyle>
          <a:p>
            <a:pPr>
              <a:defRPr/>
            </a:pPr>
            <a:fld id="{E0AF9D69-793E-4746-AB59-B7CDACCD212F}" type="slidenum">
              <a:rPr lang="de-DE"/>
              <a:pPr>
                <a:defRPr/>
              </a:pPr>
              <a:t>‹Nr.›</a:t>
            </a:fld>
            <a:endParaRPr lang="de-DE"/>
          </a:p>
        </p:txBody>
      </p:sp>
    </p:spTree>
    <p:extLst>
      <p:ext uri="{BB962C8B-B14F-4D97-AF65-F5344CB8AC3E}">
        <p14:creationId xmlns:p14="http://schemas.microsoft.com/office/powerpoint/2010/main" val="6599475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6400" cy="495300"/>
          </a:xfrm>
          <a:prstGeom prst="rect">
            <a:avLst/>
          </a:prstGeom>
          <a:noFill/>
          <a:ln>
            <a:noFill/>
          </a:ln>
        </p:spPr>
        <p:txBody>
          <a:bodyPr vert="horz" wrap="square" lIns="95557" tIns="47779" rIns="95557" bIns="47779" numCol="1" anchor="t" anchorCtr="0" compatLnSpc="1">
            <a:prstTxWarp prst="textNoShape">
              <a:avLst/>
            </a:prstTxWarp>
          </a:bodyPr>
          <a:lstStyle>
            <a:lvl1pPr defTabSz="955675">
              <a:defRPr sz="1300">
                <a:solidFill>
                  <a:schemeClr val="tx1"/>
                </a:solidFill>
              </a:defRPr>
            </a:lvl1pPr>
          </a:lstStyle>
          <a:p>
            <a:pPr>
              <a:defRPr/>
            </a:pPr>
            <a:endParaRPr lang="de-DE"/>
          </a:p>
        </p:txBody>
      </p:sp>
      <p:sp>
        <p:nvSpPr>
          <p:cNvPr id="3075" name="Rectangle 3"/>
          <p:cNvSpPr>
            <a:spLocks noGrp="1" noChangeArrowheads="1"/>
          </p:cNvSpPr>
          <p:nvPr>
            <p:ph type="dt" idx="1"/>
          </p:nvPr>
        </p:nvSpPr>
        <p:spPr bwMode="auto">
          <a:xfrm>
            <a:off x="3849688" y="0"/>
            <a:ext cx="2946400" cy="495300"/>
          </a:xfrm>
          <a:prstGeom prst="rect">
            <a:avLst/>
          </a:prstGeom>
          <a:noFill/>
          <a:ln>
            <a:noFill/>
          </a:ln>
        </p:spPr>
        <p:txBody>
          <a:bodyPr vert="horz" wrap="square" lIns="95557" tIns="47779" rIns="95557" bIns="47779" numCol="1" anchor="t" anchorCtr="0" compatLnSpc="1">
            <a:prstTxWarp prst="textNoShape">
              <a:avLst/>
            </a:prstTxWarp>
          </a:bodyPr>
          <a:lstStyle>
            <a:lvl1pPr algn="r" defTabSz="955675">
              <a:defRPr sz="1300">
                <a:solidFill>
                  <a:schemeClr val="tx1"/>
                </a:solidFill>
              </a:defRPr>
            </a:lvl1pPr>
          </a:lstStyle>
          <a:p>
            <a:pPr>
              <a:defRPr/>
            </a:pPr>
            <a:endParaRPr lang="de-DE"/>
          </a:p>
        </p:txBody>
      </p:sp>
      <p:sp>
        <p:nvSpPr>
          <p:cNvPr id="48132" name="Rectangle 4"/>
          <p:cNvSpPr>
            <a:spLocks noGrp="1" noRot="1" noChangeAspect="1" noChangeArrowheads="1" noTextEdit="1"/>
          </p:cNvSpPr>
          <p:nvPr>
            <p:ph type="sldImg" idx="2"/>
          </p:nvPr>
        </p:nvSpPr>
        <p:spPr bwMode="auto">
          <a:xfrm>
            <a:off x="919163" y="744538"/>
            <a:ext cx="4962525" cy="3722687"/>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81038" y="4714875"/>
            <a:ext cx="5437187" cy="4467225"/>
          </a:xfrm>
          <a:prstGeom prst="rect">
            <a:avLst/>
          </a:prstGeom>
          <a:noFill/>
          <a:ln>
            <a:noFill/>
          </a:ln>
        </p:spPr>
        <p:txBody>
          <a:bodyPr vert="horz" wrap="square" lIns="95557" tIns="47779" rIns="95557" bIns="47779" numCol="1" anchor="t" anchorCtr="0" compatLnSpc="1">
            <a:prstTxWarp prst="textNoShape">
              <a:avLst/>
            </a:prstTxWarp>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3078" name="Rectangle 6"/>
          <p:cNvSpPr>
            <a:spLocks noGrp="1" noChangeArrowheads="1"/>
          </p:cNvSpPr>
          <p:nvPr>
            <p:ph type="ftr" sz="quarter" idx="4"/>
          </p:nvPr>
        </p:nvSpPr>
        <p:spPr bwMode="auto">
          <a:xfrm>
            <a:off x="0" y="9428163"/>
            <a:ext cx="2946400" cy="496887"/>
          </a:xfrm>
          <a:prstGeom prst="rect">
            <a:avLst/>
          </a:prstGeom>
          <a:noFill/>
          <a:ln>
            <a:noFill/>
          </a:ln>
        </p:spPr>
        <p:txBody>
          <a:bodyPr vert="horz" wrap="square" lIns="95557" tIns="47779" rIns="95557" bIns="47779" numCol="1" anchor="b" anchorCtr="0" compatLnSpc="1">
            <a:prstTxWarp prst="textNoShape">
              <a:avLst/>
            </a:prstTxWarp>
          </a:bodyPr>
          <a:lstStyle>
            <a:lvl1pPr defTabSz="955675">
              <a:defRPr sz="1300">
                <a:solidFill>
                  <a:schemeClr val="tx1"/>
                </a:solidFill>
              </a:defRPr>
            </a:lvl1pPr>
          </a:lstStyle>
          <a:p>
            <a:pPr>
              <a:defRPr/>
            </a:pPr>
            <a:endParaRPr lang="de-DE"/>
          </a:p>
        </p:txBody>
      </p:sp>
      <p:sp>
        <p:nvSpPr>
          <p:cNvPr id="3079" name="Rectangle 7"/>
          <p:cNvSpPr>
            <a:spLocks noGrp="1" noChangeArrowheads="1"/>
          </p:cNvSpPr>
          <p:nvPr>
            <p:ph type="sldNum" sz="quarter" idx="5"/>
          </p:nvPr>
        </p:nvSpPr>
        <p:spPr bwMode="auto">
          <a:xfrm>
            <a:off x="3849688" y="9428163"/>
            <a:ext cx="2946400" cy="496887"/>
          </a:xfrm>
          <a:prstGeom prst="rect">
            <a:avLst/>
          </a:prstGeom>
          <a:noFill/>
          <a:ln>
            <a:noFill/>
          </a:ln>
        </p:spPr>
        <p:txBody>
          <a:bodyPr vert="horz" wrap="square" lIns="95557" tIns="47779" rIns="95557" bIns="47779" numCol="1" anchor="b" anchorCtr="0" compatLnSpc="1">
            <a:prstTxWarp prst="textNoShape">
              <a:avLst/>
            </a:prstTxWarp>
          </a:bodyPr>
          <a:lstStyle>
            <a:lvl1pPr algn="r" defTabSz="955675">
              <a:defRPr sz="1300">
                <a:solidFill>
                  <a:schemeClr val="tx1"/>
                </a:solidFill>
              </a:defRPr>
            </a:lvl1pPr>
          </a:lstStyle>
          <a:p>
            <a:pPr>
              <a:defRPr/>
            </a:pPr>
            <a:fld id="{67098162-F21C-41A1-9699-0CD5A5EF1F15}" type="slidenum">
              <a:rPr lang="de-DE"/>
              <a:pPr>
                <a:defRPr/>
              </a:pPr>
              <a:t>‹Nr.›</a:t>
            </a:fld>
            <a:endParaRPr lang="de-DE"/>
          </a:p>
        </p:txBody>
      </p:sp>
    </p:spTree>
    <p:extLst>
      <p:ext uri="{BB962C8B-B14F-4D97-AF65-F5344CB8AC3E}">
        <p14:creationId xmlns:p14="http://schemas.microsoft.com/office/powerpoint/2010/main" val="6662476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miter lim="800000"/>
            <a:headEnd/>
            <a:tailEnd/>
          </a:ln>
        </p:spPr>
        <p:txBody>
          <a:bodyPr lIns="96551" tIns="48276" rIns="96551" bIns="48276"/>
          <a:lstStyle/>
          <a:p>
            <a:endParaRPr lang="de-DE" dirty="0"/>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p:spPr>
        <p:txBody>
          <a:bodyPr/>
          <a:lstStyle/>
          <a:p>
            <a:endParaRPr lang="de-DE" dirty="0"/>
          </a:p>
        </p:txBody>
      </p:sp>
    </p:spTree>
    <p:extLst>
      <p:ext uri="{BB962C8B-B14F-4D97-AF65-F5344CB8AC3E}">
        <p14:creationId xmlns:p14="http://schemas.microsoft.com/office/powerpoint/2010/main" val="3535832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a:solidFill>
                  <a:schemeClr val="tx1"/>
                </a:solidFill>
                <a:effectLst/>
                <a:latin typeface="Arial" charset="0"/>
                <a:ea typeface="+mn-ea"/>
                <a:cs typeface="Arial" charset="0"/>
              </a:rPr>
              <a:t>CRR III =</a:t>
            </a:r>
            <a:r>
              <a:rPr lang="de-DE" sz="1200" kern="1200" dirty="0">
                <a:solidFill>
                  <a:schemeClr val="tx1"/>
                </a:solidFill>
                <a:effectLst/>
                <a:latin typeface="Arial" charset="0"/>
                <a:ea typeface="+mn-ea"/>
                <a:cs typeface="Arial" charset="0"/>
              </a:rPr>
              <a:t> </a:t>
            </a:r>
            <a:r>
              <a:rPr lang="de-DE" sz="1200" b="1" kern="1200" dirty="0">
                <a:solidFill>
                  <a:schemeClr val="tx1"/>
                </a:solidFill>
                <a:effectLst/>
                <a:latin typeface="Arial" charset="0"/>
                <a:ea typeface="+mn-ea"/>
                <a:cs typeface="Arial" charset="0"/>
              </a:rPr>
              <a:t>Capital </a:t>
            </a:r>
            <a:r>
              <a:rPr lang="de-DE" sz="1200" b="1" kern="1200" dirty="0" err="1">
                <a:solidFill>
                  <a:schemeClr val="tx1"/>
                </a:solidFill>
                <a:effectLst/>
                <a:latin typeface="Arial" charset="0"/>
                <a:ea typeface="+mn-ea"/>
                <a:cs typeface="Arial" charset="0"/>
              </a:rPr>
              <a:t>Requirements</a:t>
            </a:r>
            <a:r>
              <a:rPr lang="de-DE" sz="1200" b="1" kern="1200" dirty="0">
                <a:solidFill>
                  <a:schemeClr val="tx1"/>
                </a:solidFill>
                <a:effectLst/>
                <a:latin typeface="Arial" charset="0"/>
                <a:ea typeface="+mn-ea"/>
                <a:cs typeface="Arial" charset="0"/>
              </a:rPr>
              <a:t> Regulation, Inkrafttreten 01.01.2025</a:t>
            </a:r>
            <a:endParaRPr lang="de-DE" sz="1200" kern="1200" dirty="0">
              <a:solidFill>
                <a:schemeClr val="tx1"/>
              </a:solidFill>
              <a:effectLst/>
              <a:latin typeface="Arial" charset="0"/>
              <a:ea typeface="+mn-ea"/>
              <a:cs typeface="Arial" charset="0"/>
            </a:endParaRPr>
          </a:p>
          <a:p>
            <a:pPr lvl="0"/>
            <a:r>
              <a:rPr lang="de-DE" sz="1200" kern="1200" dirty="0">
                <a:solidFill>
                  <a:schemeClr val="tx1"/>
                </a:solidFill>
                <a:effectLst/>
                <a:latin typeface="Arial" charset="0"/>
                <a:ea typeface="+mn-ea"/>
                <a:cs typeface="Arial" charset="0"/>
              </a:rPr>
              <a:t>Teil des EU-Bankenpakets CRIII und CRD VI</a:t>
            </a:r>
          </a:p>
          <a:p>
            <a:pPr lvl="0"/>
            <a:r>
              <a:rPr lang="de-DE" sz="1200" kern="1200" dirty="0">
                <a:solidFill>
                  <a:schemeClr val="tx1"/>
                </a:solidFill>
                <a:effectLst/>
                <a:latin typeface="Arial" charset="0"/>
                <a:ea typeface="+mn-ea"/>
                <a:cs typeface="Arial" charset="0"/>
              </a:rPr>
              <a:t>Umsetzung der Basel IV Reform in EU-Recht als unmittelbar geltende Verordnung</a:t>
            </a:r>
          </a:p>
          <a:p>
            <a:r>
              <a:rPr lang="de-DE" sz="1200" u="sng" kern="1200" dirty="0">
                <a:solidFill>
                  <a:schemeClr val="tx1"/>
                </a:solidFill>
                <a:effectLst/>
                <a:latin typeface="Arial" charset="0"/>
                <a:ea typeface="+mn-ea"/>
                <a:cs typeface="Arial" charset="0"/>
              </a:rPr>
              <a:t>Wesentliche Änderungen: </a:t>
            </a:r>
            <a:endParaRPr lang="de-DE" sz="1200" kern="1200" dirty="0">
              <a:solidFill>
                <a:schemeClr val="tx1"/>
              </a:solidFill>
              <a:effectLst/>
              <a:latin typeface="Arial" charset="0"/>
              <a:ea typeface="+mn-ea"/>
              <a:cs typeface="Arial" charset="0"/>
            </a:endParaRPr>
          </a:p>
          <a:p>
            <a:pPr lvl="0"/>
            <a:r>
              <a:rPr lang="de-DE" sz="1200" kern="1200" dirty="0">
                <a:solidFill>
                  <a:schemeClr val="tx1"/>
                </a:solidFill>
                <a:effectLst/>
                <a:latin typeface="Arial" charset="0"/>
                <a:ea typeface="+mn-ea"/>
                <a:cs typeface="Arial" charset="0"/>
              </a:rPr>
              <a:t>Einführung eines vereinheitlichten „Output Floors“ als Untergrenze des Eigenkapitalbedarfs </a:t>
            </a:r>
          </a:p>
          <a:p>
            <a:pPr lvl="0"/>
            <a:r>
              <a:rPr lang="de-DE" sz="1200" kern="1200" dirty="0">
                <a:solidFill>
                  <a:schemeClr val="tx1"/>
                </a:solidFill>
                <a:effectLst/>
                <a:latin typeface="Arial" charset="0"/>
                <a:ea typeface="+mn-ea"/>
                <a:cs typeface="Arial" charset="0"/>
              </a:rPr>
              <a:t>Vereinheitlichung der Berechnungsweise des Output Floors </a:t>
            </a:r>
          </a:p>
          <a:p>
            <a:pPr lvl="0"/>
            <a:r>
              <a:rPr lang="de-DE" sz="1200" kern="1200" dirty="0">
                <a:solidFill>
                  <a:schemeClr val="tx1"/>
                </a:solidFill>
                <a:effectLst/>
                <a:latin typeface="Arial" charset="0"/>
                <a:ea typeface="+mn-ea"/>
                <a:cs typeface="Arial" charset="0"/>
              </a:rPr>
              <a:t>Veränderung der Risikoeinschätzung </a:t>
            </a:r>
          </a:p>
          <a:p>
            <a:endParaRPr lang="de-DE" sz="1200" u="sng" kern="1200">
              <a:solidFill>
                <a:schemeClr val="tx1"/>
              </a:solidFill>
              <a:effectLst/>
              <a:latin typeface="Arial" charset="0"/>
              <a:ea typeface="+mn-ea"/>
              <a:cs typeface="Arial" charset="0"/>
            </a:endParaRPr>
          </a:p>
          <a:p>
            <a:endParaRPr lang="de-DE" sz="1200" u="sng" kern="1200" dirty="0">
              <a:solidFill>
                <a:schemeClr val="tx1"/>
              </a:solidFill>
              <a:effectLst/>
              <a:latin typeface="Arial" charset="0"/>
              <a:ea typeface="+mn-ea"/>
              <a:cs typeface="Arial" charset="0"/>
            </a:endParaRPr>
          </a:p>
        </p:txBody>
      </p:sp>
      <p:sp>
        <p:nvSpPr>
          <p:cNvPr id="4" name="Foliennummernplatzhalter 3"/>
          <p:cNvSpPr>
            <a:spLocks noGrp="1"/>
          </p:cNvSpPr>
          <p:nvPr>
            <p:ph type="sldNum" sz="quarter" idx="5"/>
          </p:nvPr>
        </p:nvSpPr>
        <p:spPr/>
        <p:txBody>
          <a:bodyPr/>
          <a:lstStyle/>
          <a:p>
            <a:pPr>
              <a:defRPr/>
            </a:pPr>
            <a:fld id="{67098162-F21C-41A1-9699-0CD5A5EF1F15}" type="slidenum">
              <a:rPr lang="de-DE" smtClean="0"/>
              <a:pPr>
                <a:defRPr/>
              </a:pPr>
              <a:t>9</a:t>
            </a:fld>
            <a:endParaRPr lang="de-DE"/>
          </a:p>
        </p:txBody>
      </p:sp>
    </p:spTree>
    <p:extLst>
      <p:ext uri="{BB962C8B-B14F-4D97-AF65-F5344CB8AC3E}">
        <p14:creationId xmlns:p14="http://schemas.microsoft.com/office/powerpoint/2010/main" val="2773218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lIns="96551" tIns="48276" rIns="96551" bIns="48276" anchor="b"/>
          <a:lstStyle/>
          <a:p>
            <a:endParaRPr lang="de-DE"/>
          </a:p>
        </p:txBody>
      </p:sp>
      <p:sp>
        <p:nvSpPr>
          <p:cNvPr id="81922" name="Rectangle 2"/>
          <p:cNvSpPr>
            <a:spLocks noGrp="1" noRot="1" noChangeAspect="1" noChangeArrowheads="1" noTextEdit="1"/>
          </p:cNvSpPr>
          <p:nvPr>
            <p:ph type="sldImg"/>
          </p:nvPr>
        </p:nvSpPr>
        <p:spPr>
          <a:xfrm>
            <a:off x="917575" y="746125"/>
            <a:ext cx="4960938" cy="3721100"/>
          </a:xfrm>
          <a:ln/>
        </p:spPr>
      </p:sp>
      <p:sp>
        <p:nvSpPr>
          <p:cNvPr id="81923" name="Rectangle 3"/>
          <p:cNvSpPr>
            <a:spLocks noGrp="1" noChangeArrowheads="1"/>
          </p:cNvSpPr>
          <p:nvPr>
            <p:ph type="body" idx="1"/>
          </p:nvPr>
        </p:nvSpPr>
        <p:spPr>
          <a:xfrm>
            <a:off x="681038" y="4713288"/>
            <a:ext cx="5437187" cy="4467225"/>
          </a:xfrm>
          <a:noFill/>
        </p:spPr>
        <p:txBody>
          <a:bodyPr/>
          <a:lstStyle/>
          <a:p>
            <a:endParaRPr/>
          </a:p>
        </p:txBody>
      </p:sp>
    </p:spTree>
    <p:extLst>
      <p:ext uri="{BB962C8B-B14F-4D97-AF65-F5344CB8AC3E}">
        <p14:creationId xmlns:p14="http://schemas.microsoft.com/office/powerpoint/2010/main" val="28768068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7" name="Rectangle 4"/>
          <p:cNvSpPr>
            <a:spLocks noChangeArrowheads="1"/>
          </p:cNvSpPr>
          <p:nvPr userDrawn="1"/>
        </p:nvSpPr>
        <p:spPr bwMode="auto">
          <a:xfrm>
            <a:off x="0" y="3868738"/>
            <a:ext cx="10091738" cy="1187450"/>
          </a:xfrm>
          <a:prstGeom prst="rect">
            <a:avLst/>
          </a:prstGeom>
          <a:solidFill>
            <a:srgbClr val="84B100"/>
          </a:solidFill>
          <a:ln>
            <a:noFill/>
          </a:ln>
        </p:spPr>
        <p:txBody>
          <a:bodyPr wrap="none" anchor="ctr"/>
          <a:lstStyle/>
          <a:p>
            <a:pPr>
              <a:lnSpc>
                <a:spcPct val="115000"/>
              </a:lnSpc>
              <a:spcBef>
                <a:spcPct val="50000"/>
              </a:spcBef>
              <a:defRPr/>
            </a:pPr>
            <a:endParaRPr lang="de-DE" sz="1400">
              <a:solidFill>
                <a:schemeClr val="tx1"/>
              </a:solidFill>
            </a:endParaRPr>
          </a:p>
        </p:txBody>
      </p:sp>
      <p:sp>
        <p:nvSpPr>
          <p:cNvPr id="8" name="Line 12"/>
          <p:cNvSpPr>
            <a:spLocks noChangeShapeType="1"/>
          </p:cNvSpPr>
          <p:nvPr userDrawn="1"/>
        </p:nvSpPr>
        <p:spPr bwMode="auto">
          <a:xfrm>
            <a:off x="576263" y="7016750"/>
            <a:ext cx="9099139" cy="0"/>
          </a:xfrm>
          <a:prstGeom prst="line">
            <a:avLst/>
          </a:prstGeom>
          <a:noFill/>
          <a:ln w="9525">
            <a:solidFill>
              <a:srgbClr val="939393"/>
            </a:solidFill>
            <a:round/>
            <a:headEnd/>
            <a:tailEnd/>
          </a:ln>
        </p:spPr>
        <p:txBody>
          <a:bodyPr/>
          <a:lstStyle/>
          <a:p>
            <a:pPr>
              <a:defRPr/>
            </a:pPr>
            <a:endParaRPr lang="de-DE"/>
          </a:p>
        </p:txBody>
      </p:sp>
      <p:sp>
        <p:nvSpPr>
          <p:cNvPr id="20485" name="Rectangle 5"/>
          <p:cNvSpPr>
            <a:spLocks noGrp="1" noChangeArrowheads="1"/>
          </p:cNvSpPr>
          <p:nvPr>
            <p:ph type="ctrTitle"/>
          </p:nvPr>
        </p:nvSpPr>
        <p:spPr>
          <a:xfrm>
            <a:off x="68262" y="4098925"/>
            <a:ext cx="10009187" cy="761826"/>
          </a:xfrm>
          <a:prstGeom prst="rect">
            <a:avLst/>
          </a:prstGeom>
        </p:spPr>
        <p:txBody>
          <a:bodyPr anchor="ctr"/>
          <a:lstStyle>
            <a:lvl1pPr algn="ctr">
              <a:defRPr sz="3000">
                <a:solidFill>
                  <a:schemeClr val="bg1"/>
                </a:solidFill>
              </a:defRPr>
            </a:lvl1pPr>
          </a:lstStyle>
          <a:p>
            <a:r>
              <a:rPr lang="de-DE" dirty="0"/>
              <a:t>Titelmasterformat durch Klicken bearbeiten</a:t>
            </a:r>
          </a:p>
        </p:txBody>
      </p:sp>
      <p:pic>
        <p:nvPicPr>
          <p:cNvPr id="9" name="Grafik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8688" y="7084125"/>
            <a:ext cx="3834000" cy="152890"/>
          </a:xfrm>
          <a:prstGeom prst="rect">
            <a:avLst/>
          </a:prstGeom>
        </p:spPr>
      </p:pic>
      <p:pic>
        <p:nvPicPr>
          <p:cNvPr id="10" name="Bildplatzhalter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7" y="1777169"/>
            <a:ext cx="10076581" cy="2147478"/>
          </a:xfrm>
          <a:prstGeom prst="rect">
            <a:avLst/>
          </a:prstGeom>
        </p:spPr>
      </p:pic>
      <p:pic>
        <p:nvPicPr>
          <p:cNvPr id="2" name="Grafik 1" descr="Ein Bild, das Text, Schrift, Logo, Grafiken enthält.&#10;&#10;KI-generierte Inhalte können fehlerhaft sein.">
            <a:extLst>
              <a:ext uri="{FF2B5EF4-FFF2-40B4-BE49-F238E27FC236}">
                <a16:creationId xmlns:a16="http://schemas.microsoft.com/office/drawing/2014/main" id="{64A63EEB-AF41-37A9-2166-1F9CDDB96D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57326" y="287391"/>
            <a:ext cx="2115312" cy="365760"/>
          </a:xfrm>
          <a:prstGeom prst="rect">
            <a:avLst/>
          </a:prstGeom>
        </p:spPr>
      </p:pic>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Zwischentitel">
    <p:spTree>
      <p:nvGrpSpPr>
        <p:cNvPr id="1" name=""/>
        <p:cNvGrpSpPr/>
        <p:nvPr/>
      </p:nvGrpSpPr>
      <p:grpSpPr>
        <a:xfrm>
          <a:off x="0" y="0"/>
          <a:ext cx="0" cy="0"/>
          <a:chOff x="0" y="0"/>
          <a:chExt cx="0" cy="0"/>
        </a:xfrm>
      </p:grpSpPr>
      <p:sp>
        <p:nvSpPr>
          <p:cNvPr id="5" name="Textplatzhalter 4"/>
          <p:cNvSpPr>
            <a:spLocks noGrp="1"/>
          </p:cNvSpPr>
          <p:nvPr>
            <p:ph type="body" sz="quarter" idx="12"/>
          </p:nvPr>
        </p:nvSpPr>
        <p:spPr>
          <a:xfrm>
            <a:off x="575816" y="1129398"/>
            <a:ext cx="4968552" cy="5747577"/>
          </a:xfrm>
          <a:prstGeom prst="rect">
            <a:avLst/>
          </a:prstGeom>
        </p:spPr>
        <p:txBody>
          <a:bodyPr anchor="ctr" anchorCtr="0"/>
          <a:lstStyle>
            <a:lvl1pPr marL="720000" indent="-720000">
              <a:lnSpc>
                <a:spcPct val="140000"/>
              </a:lnSpc>
              <a:spcBef>
                <a:spcPts val="0"/>
              </a:spcBef>
              <a:spcAft>
                <a:spcPts val="0"/>
              </a:spcAft>
              <a:buNone/>
              <a:defRPr sz="3000"/>
            </a:lvl1pPr>
          </a:lstStyle>
          <a:p>
            <a:pPr lvl="0"/>
            <a:r>
              <a:rPr lang="de-DE"/>
              <a:t>Textmasterformat bearbeiten</a:t>
            </a:r>
          </a:p>
        </p:txBody>
      </p:sp>
      <p:pic>
        <p:nvPicPr>
          <p:cNvPr id="6" name="Picture 7" descr="brücke_kl"/>
          <p:cNvPicPr>
            <a:picLocks noChangeAspect="1" noChangeArrowheads="1"/>
          </p:cNvPicPr>
          <p:nvPr userDrawn="1"/>
        </p:nvPicPr>
        <p:blipFill>
          <a:blip r:embed="rId2"/>
          <a:srcRect/>
          <a:stretch>
            <a:fillRect/>
          </a:stretch>
        </p:blipFill>
        <p:spPr bwMode="auto">
          <a:xfrm>
            <a:off x="5736523" y="1177633"/>
            <a:ext cx="4351042" cy="5653460"/>
          </a:xfrm>
          <a:prstGeom prst="rect">
            <a:avLst/>
          </a:prstGeom>
          <a:noFill/>
          <a:ln w="9525">
            <a:noFill/>
            <a:miter lim="800000"/>
            <a:headEnd/>
            <a:tailEnd/>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ext">
    <p:spTree>
      <p:nvGrpSpPr>
        <p:cNvPr id="1" name=""/>
        <p:cNvGrpSpPr/>
        <p:nvPr/>
      </p:nvGrpSpPr>
      <p:grpSpPr>
        <a:xfrm>
          <a:off x="0" y="0"/>
          <a:ext cx="0" cy="0"/>
          <a:chOff x="0" y="0"/>
          <a:chExt cx="0" cy="0"/>
        </a:xfrm>
      </p:grpSpPr>
      <p:sp>
        <p:nvSpPr>
          <p:cNvPr id="2" name="Titel 1"/>
          <p:cNvSpPr>
            <a:spLocks noGrp="1"/>
          </p:cNvSpPr>
          <p:nvPr>
            <p:ph type="title"/>
          </p:nvPr>
        </p:nvSpPr>
        <p:spPr>
          <a:xfrm>
            <a:off x="574675" y="252239"/>
            <a:ext cx="4897685" cy="936153"/>
          </a:xfrm>
          <a:prstGeom prst="rect">
            <a:avLst/>
          </a:prstGeom>
        </p:spPr>
        <p:txBody>
          <a:bodyPr/>
          <a:lstStyle>
            <a:lvl1pPr>
              <a:defRPr sz="2800"/>
            </a:lvl1pPr>
          </a:lstStyle>
          <a:p>
            <a:r>
              <a:rPr lang="de-DE" dirty="0"/>
              <a:t>Titelmasterformat durch Klicken bearbeiten</a:t>
            </a:r>
          </a:p>
        </p:txBody>
      </p:sp>
      <p:sp>
        <p:nvSpPr>
          <p:cNvPr id="3" name="Inhaltsplatzhalter 2"/>
          <p:cNvSpPr>
            <a:spLocks noGrp="1"/>
          </p:cNvSpPr>
          <p:nvPr>
            <p:ph idx="1" hasCustomPrompt="1"/>
          </p:nvPr>
        </p:nvSpPr>
        <p:spPr>
          <a:xfrm>
            <a:off x="576262" y="1260351"/>
            <a:ext cx="9144570" cy="5616624"/>
          </a:xfrm>
          <a:prstGeom prst="rect">
            <a:avLst/>
          </a:prstGeom>
        </p:spPr>
        <p:txBody>
          <a:bodyPr>
            <a:normAutofit/>
          </a:bodyPr>
          <a:lstStyle>
            <a:lvl1pPr marL="360000" indent="-360000" algn="l" defTabSz="1008063" rtl="0" eaLnBrk="1" fontAlgn="base" hangingPunct="1">
              <a:lnSpc>
                <a:spcPct val="120000"/>
              </a:lnSpc>
              <a:spcBef>
                <a:spcPts val="1200"/>
              </a:spcBef>
              <a:spcAft>
                <a:spcPts val="0"/>
              </a:spcAft>
              <a:buClr>
                <a:schemeClr val="accent2"/>
              </a:buClr>
              <a:buSzPct val="80000"/>
              <a:buFont typeface="Wingdings" pitchFamily="2" charset="2"/>
              <a:buChar char="n"/>
              <a:defRPr lang="de-DE" sz="3000" b="0" dirty="0" smtClean="0">
                <a:solidFill>
                  <a:schemeClr val="tx1"/>
                </a:solidFill>
                <a:latin typeface="+mn-lt"/>
                <a:cs typeface="+mn-cs"/>
              </a:defRPr>
            </a:lvl1pPr>
            <a:lvl2pPr marL="360000" indent="-360000">
              <a:lnSpc>
                <a:spcPct val="120000"/>
              </a:lnSpc>
              <a:spcBef>
                <a:spcPts val="1200"/>
              </a:spcBef>
              <a:spcAft>
                <a:spcPts val="0"/>
              </a:spcAft>
              <a:buClr>
                <a:schemeClr val="accent2"/>
              </a:buClr>
              <a:buSzPct val="80000"/>
              <a:defRPr lang="de-DE" sz="2800" dirty="0" smtClean="0">
                <a:solidFill>
                  <a:schemeClr val="tx1"/>
                </a:solidFill>
                <a:latin typeface="+mn-lt"/>
                <a:cs typeface="+mn-cs"/>
              </a:defRPr>
            </a:lvl2pPr>
            <a:lvl3pPr marL="720000" indent="-360000">
              <a:lnSpc>
                <a:spcPct val="120000"/>
              </a:lnSpc>
              <a:spcBef>
                <a:spcPts val="1200"/>
              </a:spcBef>
              <a:spcAft>
                <a:spcPts val="0"/>
              </a:spcAft>
              <a:buClr>
                <a:schemeClr val="accent2"/>
              </a:buClr>
              <a:buSzPct val="80000"/>
              <a:defRPr sz="2800"/>
            </a:lvl3pPr>
            <a:lvl4pPr marL="1080000" indent="-360000">
              <a:lnSpc>
                <a:spcPct val="120000"/>
              </a:lnSpc>
              <a:spcBef>
                <a:spcPts val="600"/>
              </a:spcBef>
              <a:spcAft>
                <a:spcPts val="0"/>
              </a:spcAft>
              <a:buClr>
                <a:schemeClr val="accent2"/>
              </a:buClr>
              <a:buSzPct val="80000"/>
              <a:defRPr sz="2400"/>
            </a:lvl4pPr>
            <a:lvl5pPr marL="1440000" indent="-360000">
              <a:lnSpc>
                <a:spcPct val="120000"/>
              </a:lnSpc>
              <a:spcBef>
                <a:spcPts val="600"/>
              </a:spcBef>
              <a:spcAft>
                <a:spcPts val="0"/>
              </a:spcAft>
              <a:buClr>
                <a:schemeClr val="accent2"/>
              </a:buClr>
              <a:buSzPct val="80000"/>
              <a:defRPr sz="2400"/>
            </a:lvl5pPr>
          </a:lstStyle>
          <a:p>
            <a:pPr marL="360000" lvl="1" indent="-360000" algn="l" defTabSz="1008063" rtl="0" eaLnBrk="1" fontAlgn="base" hangingPunct="1">
              <a:lnSpc>
                <a:spcPct val="120000"/>
              </a:lnSpc>
              <a:spcBef>
                <a:spcPts val="1200"/>
              </a:spcBef>
              <a:spcAft>
                <a:spcPts val="0"/>
              </a:spcAft>
              <a:buClr>
                <a:schemeClr val="accent2"/>
              </a:buClr>
              <a:buSzPct val="80000"/>
              <a:buFont typeface="Wingdings" pitchFamily="2" charset="2"/>
              <a:buChar char="n"/>
            </a:pPr>
            <a:r>
              <a:rPr lang="de-DE" dirty="0"/>
              <a:t>Zweite </a:t>
            </a:r>
            <a:r>
              <a:rPr lang="de-DE" sz="3000" dirty="0">
                <a:solidFill>
                  <a:schemeClr val="tx1"/>
                </a:solidFill>
                <a:latin typeface="+mn-lt"/>
                <a:cs typeface="+mn-cs"/>
              </a:rPr>
              <a:t>Ebene</a:t>
            </a:r>
          </a:p>
          <a:p>
            <a:pPr marL="720000" lvl="2" indent="-360000" algn="l" defTabSz="1008063" rtl="0" eaLnBrk="1" fontAlgn="base" hangingPunct="1">
              <a:lnSpc>
                <a:spcPct val="120000"/>
              </a:lnSpc>
              <a:spcBef>
                <a:spcPts val="1200"/>
              </a:spcBef>
              <a:spcAft>
                <a:spcPts val="0"/>
              </a:spcAft>
              <a:buClr>
                <a:schemeClr val="accent2"/>
              </a:buClr>
              <a:buSzPct val="80000"/>
              <a:buFont typeface="Wingdings" pitchFamily="2" charset="2"/>
              <a:buChar char="n"/>
            </a:pPr>
            <a:r>
              <a:rPr lang="de-DE" dirty="0"/>
              <a:t>Dritte Ebene</a:t>
            </a:r>
          </a:p>
          <a:p>
            <a:pPr lvl="3"/>
            <a:r>
              <a:rPr lang="de-DE" dirty="0"/>
              <a:t>Vierte Ebene</a:t>
            </a:r>
          </a:p>
          <a:p>
            <a:pPr lvl="4"/>
            <a:r>
              <a:rPr lang="de-DE" dirty="0"/>
              <a:t>Fünfte Ebene</a:t>
            </a:r>
          </a:p>
        </p:txBody>
      </p:sp>
      <p:sp>
        <p:nvSpPr>
          <p:cNvPr id="6" name="Textfeld 5"/>
          <p:cNvSpPr txBox="1"/>
          <p:nvPr userDrawn="1"/>
        </p:nvSpPr>
        <p:spPr>
          <a:xfrm>
            <a:off x="5040313" y="7078191"/>
            <a:ext cx="415498" cy="230832"/>
          </a:xfrm>
          <a:prstGeom prst="rect">
            <a:avLst/>
          </a:prstGeom>
          <a:solidFill>
            <a:schemeClr val="accent2"/>
          </a:solidFill>
        </p:spPr>
        <p:txBody>
          <a:bodyPr wrap="none" rtlCol="0">
            <a:spAutoFit/>
          </a:bodyPr>
          <a:lstStyle/>
          <a:p>
            <a:pPr algn="ctr"/>
            <a:fld id="{EF8A7C1D-EB02-481B-99A9-F13A503C0D9A}" type="slidenum">
              <a:rPr lang="de-DE" smtClean="0">
                <a:solidFill>
                  <a:schemeClr val="accent3"/>
                </a:solidFill>
              </a:rPr>
              <a:pPr algn="ctr"/>
              <a:t>‹Nr.›</a:t>
            </a:fld>
            <a:endParaRPr lang="de-DE" dirty="0">
              <a:solidFill>
                <a:schemeClr val="accent3"/>
              </a:solidFill>
            </a:endParaRPr>
          </a:p>
        </p:txBody>
      </p:sp>
      <p:sp>
        <p:nvSpPr>
          <p:cNvPr id="7" name="Datumsplatzhalter 3"/>
          <p:cNvSpPr txBox="1">
            <a:spLocks noGrp="1"/>
          </p:cNvSpPr>
          <p:nvPr userDrawn="1"/>
        </p:nvSpPr>
        <p:spPr bwMode="auto">
          <a:xfrm>
            <a:off x="575816" y="7092950"/>
            <a:ext cx="1152128" cy="215900"/>
          </a:xfrm>
          <a:prstGeom prst="rect">
            <a:avLst/>
          </a:prstGeom>
          <a:noFill/>
          <a:ln w="9525">
            <a:noFill/>
            <a:miter lim="800000"/>
            <a:headEnd/>
            <a:tailEnd/>
          </a:ln>
        </p:spPr>
        <p:txBody>
          <a:bodyPr lIns="0" tIns="0" rIns="0" bIns="0" anchor="t"/>
          <a:lstStyle/>
          <a:p>
            <a:pPr defTabSz="1008063"/>
            <a:r>
              <a:rPr lang="de-DE" sz="1000" dirty="0">
                <a:solidFill>
                  <a:schemeClr val="accent1">
                    <a:lumMod val="50000"/>
                  </a:schemeClr>
                </a:solidFill>
              </a:rPr>
              <a:t>08.05.2026</a:t>
            </a:r>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5400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Leer">
    <p:spTree>
      <p:nvGrpSpPr>
        <p:cNvPr id="1" name=""/>
        <p:cNvGrpSpPr/>
        <p:nvPr/>
      </p:nvGrpSpPr>
      <p:grpSpPr>
        <a:xfrm>
          <a:off x="0" y="0"/>
          <a:ext cx="0" cy="0"/>
          <a:chOff x="0" y="0"/>
          <a:chExt cx="0" cy="0"/>
        </a:xfrm>
      </p:grpSpPr>
      <p:sp>
        <p:nvSpPr>
          <p:cNvPr id="2" name="Rectangle 4"/>
          <p:cNvSpPr>
            <a:spLocks noChangeArrowheads="1"/>
          </p:cNvSpPr>
          <p:nvPr userDrawn="1"/>
        </p:nvSpPr>
        <p:spPr bwMode="auto">
          <a:xfrm>
            <a:off x="0" y="3169245"/>
            <a:ext cx="10091738" cy="1187450"/>
          </a:xfrm>
          <a:prstGeom prst="rect">
            <a:avLst/>
          </a:prstGeom>
          <a:solidFill>
            <a:srgbClr val="84B100"/>
          </a:solidFill>
          <a:ln>
            <a:noFill/>
          </a:ln>
        </p:spPr>
        <p:txBody>
          <a:bodyPr wrap="none" anchor="ctr"/>
          <a:lstStyle/>
          <a:p>
            <a:pPr>
              <a:lnSpc>
                <a:spcPct val="115000"/>
              </a:lnSpc>
              <a:spcBef>
                <a:spcPct val="50000"/>
              </a:spcBef>
              <a:defRPr/>
            </a:pPr>
            <a:endParaRPr lang="de-DE" sz="1400">
              <a:solidFill>
                <a:schemeClr val="tx1"/>
              </a:solidFill>
            </a:endParaRPr>
          </a:p>
        </p:txBody>
      </p:sp>
      <p:sp>
        <p:nvSpPr>
          <p:cNvPr id="3" name="Rectangle 5"/>
          <p:cNvSpPr>
            <a:spLocks noGrp="1" noChangeArrowheads="1"/>
          </p:cNvSpPr>
          <p:nvPr>
            <p:ph type="ctrTitle" hasCustomPrompt="1"/>
          </p:nvPr>
        </p:nvSpPr>
        <p:spPr>
          <a:xfrm>
            <a:off x="71686" y="3378845"/>
            <a:ext cx="10008940" cy="761826"/>
          </a:xfrm>
          <a:prstGeom prst="rect">
            <a:avLst/>
          </a:prstGeom>
        </p:spPr>
        <p:txBody>
          <a:bodyPr anchor="ctr"/>
          <a:lstStyle>
            <a:lvl1pPr algn="ctr">
              <a:defRPr sz="3000">
                <a:solidFill>
                  <a:schemeClr val="bg1"/>
                </a:solidFill>
              </a:defRPr>
            </a:lvl1pPr>
          </a:lstStyle>
          <a:p>
            <a:r>
              <a:rPr lang="de-DE" dirty="0"/>
              <a:t>Vielen Dank!</a:t>
            </a:r>
          </a:p>
        </p:txBody>
      </p:sp>
    </p:spTree>
    <p:extLst>
      <p:ext uri="{BB962C8B-B14F-4D97-AF65-F5344CB8AC3E}">
        <p14:creationId xmlns:p14="http://schemas.microsoft.com/office/powerpoint/2010/main" val="2745015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Line 39"/>
          <p:cNvSpPr>
            <a:spLocks noChangeShapeType="1"/>
          </p:cNvSpPr>
          <p:nvPr/>
        </p:nvSpPr>
        <p:spPr bwMode="auto">
          <a:xfrm>
            <a:off x="576263" y="7016749"/>
            <a:ext cx="9096375" cy="21655"/>
          </a:xfrm>
          <a:prstGeom prst="line">
            <a:avLst/>
          </a:prstGeom>
          <a:noFill/>
          <a:ln w="9525">
            <a:solidFill>
              <a:srgbClr val="939393"/>
            </a:solidFill>
            <a:round/>
            <a:headEnd/>
            <a:tailEnd/>
          </a:ln>
        </p:spPr>
        <p:txBody>
          <a:bodyPr/>
          <a:lstStyle/>
          <a:p>
            <a:pPr>
              <a:defRPr/>
            </a:pPr>
            <a:endParaRPr lang="de-DE"/>
          </a:p>
        </p:txBody>
      </p:sp>
      <p:pic>
        <p:nvPicPr>
          <p:cNvPr id="9" name="Grafik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58688" y="7110413"/>
            <a:ext cx="3834000" cy="152890"/>
          </a:xfrm>
          <a:prstGeom prst="rect">
            <a:avLst/>
          </a:prstGeom>
        </p:spPr>
      </p:pic>
      <p:pic>
        <p:nvPicPr>
          <p:cNvPr id="3" name="Grafik 2" descr="Ein Bild, das Text, Schrift, Logo, Grafiken enthält.&#10;&#10;KI-generierte Inhalte können fehlerhaft sein.">
            <a:extLst>
              <a:ext uri="{FF2B5EF4-FFF2-40B4-BE49-F238E27FC236}">
                <a16:creationId xmlns:a16="http://schemas.microsoft.com/office/drawing/2014/main" id="{5C67D677-7E69-7E41-26D3-0527D1CF5AB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557326" y="287391"/>
            <a:ext cx="2115312" cy="365760"/>
          </a:xfrm>
          <a:prstGeom prst="rect">
            <a:avLst/>
          </a:prstGeom>
        </p:spPr>
      </p:pic>
    </p:spTree>
  </p:cSld>
  <p:clrMap bg1="lt1" tx1="dk1" bg2="lt2" tx2="dk2" accent1="accent1" accent2="accent2" accent3="accent3" accent4="accent4" accent5="accent5" accent6="accent6" hlink="hlink" folHlink="folHlink"/>
  <p:sldLayoutIdLst>
    <p:sldLayoutId id="2147483711" r:id="rId1"/>
    <p:sldLayoutId id="2147483682" r:id="rId2"/>
    <p:sldLayoutId id="2147483673" r:id="rId3"/>
    <p:sldLayoutId id="2147483712" r:id="rId4"/>
    <p:sldLayoutId id="2147483714" r:id="rId5"/>
  </p:sldLayoutIdLst>
  <p:transition spd="slow"/>
  <p:hf hdr="0" ftr="0" dt="0"/>
  <p:txStyles>
    <p:titleStyle>
      <a:lvl1pPr algn="l" defTabSz="1008063" rtl="0" eaLnBrk="1" fontAlgn="base" hangingPunct="1">
        <a:spcBef>
          <a:spcPct val="0"/>
        </a:spcBef>
        <a:spcAft>
          <a:spcPct val="0"/>
        </a:spcAft>
        <a:defRPr sz="2200" b="1">
          <a:solidFill>
            <a:schemeClr val="tx2"/>
          </a:solidFill>
          <a:latin typeface="+mj-lt"/>
          <a:ea typeface="+mj-ea"/>
          <a:cs typeface="+mj-cs"/>
        </a:defRPr>
      </a:lvl1pPr>
      <a:lvl2pPr algn="l" defTabSz="1008063" rtl="0" eaLnBrk="1" fontAlgn="base" hangingPunct="1">
        <a:spcBef>
          <a:spcPct val="0"/>
        </a:spcBef>
        <a:spcAft>
          <a:spcPct val="0"/>
        </a:spcAft>
        <a:defRPr sz="2200" b="1">
          <a:solidFill>
            <a:schemeClr val="tx2"/>
          </a:solidFill>
          <a:latin typeface="Arial" charset="0"/>
          <a:cs typeface="Arial" charset="0"/>
        </a:defRPr>
      </a:lvl2pPr>
      <a:lvl3pPr algn="l" defTabSz="1008063" rtl="0" eaLnBrk="1" fontAlgn="base" hangingPunct="1">
        <a:spcBef>
          <a:spcPct val="0"/>
        </a:spcBef>
        <a:spcAft>
          <a:spcPct val="0"/>
        </a:spcAft>
        <a:defRPr sz="2200" b="1">
          <a:solidFill>
            <a:schemeClr val="tx2"/>
          </a:solidFill>
          <a:latin typeface="Arial" charset="0"/>
          <a:cs typeface="Arial" charset="0"/>
        </a:defRPr>
      </a:lvl3pPr>
      <a:lvl4pPr algn="l" defTabSz="1008063" rtl="0" eaLnBrk="1" fontAlgn="base" hangingPunct="1">
        <a:spcBef>
          <a:spcPct val="0"/>
        </a:spcBef>
        <a:spcAft>
          <a:spcPct val="0"/>
        </a:spcAft>
        <a:defRPr sz="2200" b="1">
          <a:solidFill>
            <a:schemeClr val="tx2"/>
          </a:solidFill>
          <a:latin typeface="Arial" charset="0"/>
          <a:cs typeface="Arial" charset="0"/>
        </a:defRPr>
      </a:lvl4pPr>
      <a:lvl5pPr algn="l" defTabSz="1008063" rtl="0" eaLnBrk="1" fontAlgn="base" hangingPunct="1">
        <a:spcBef>
          <a:spcPct val="0"/>
        </a:spcBef>
        <a:spcAft>
          <a:spcPct val="0"/>
        </a:spcAft>
        <a:defRPr sz="2200" b="1">
          <a:solidFill>
            <a:schemeClr val="tx2"/>
          </a:solidFill>
          <a:latin typeface="Arial" charset="0"/>
          <a:cs typeface="Arial" charset="0"/>
        </a:defRPr>
      </a:lvl5pPr>
      <a:lvl6pPr marL="457200" algn="l" defTabSz="1008063" rtl="0" eaLnBrk="1" fontAlgn="base" hangingPunct="1">
        <a:spcBef>
          <a:spcPct val="0"/>
        </a:spcBef>
        <a:spcAft>
          <a:spcPct val="0"/>
        </a:spcAft>
        <a:defRPr sz="2200" b="1">
          <a:solidFill>
            <a:schemeClr val="tx2"/>
          </a:solidFill>
          <a:latin typeface="Arial" charset="0"/>
          <a:cs typeface="Arial" charset="0"/>
        </a:defRPr>
      </a:lvl6pPr>
      <a:lvl7pPr marL="914400" algn="l" defTabSz="1008063" rtl="0" eaLnBrk="1" fontAlgn="base" hangingPunct="1">
        <a:spcBef>
          <a:spcPct val="0"/>
        </a:spcBef>
        <a:spcAft>
          <a:spcPct val="0"/>
        </a:spcAft>
        <a:defRPr sz="2200" b="1">
          <a:solidFill>
            <a:schemeClr val="tx2"/>
          </a:solidFill>
          <a:latin typeface="Arial" charset="0"/>
          <a:cs typeface="Arial" charset="0"/>
        </a:defRPr>
      </a:lvl7pPr>
      <a:lvl8pPr marL="1371600" algn="l" defTabSz="1008063" rtl="0" eaLnBrk="1" fontAlgn="base" hangingPunct="1">
        <a:spcBef>
          <a:spcPct val="0"/>
        </a:spcBef>
        <a:spcAft>
          <a:spcPct val="0"/>
        </a:spcAft>
        <a:defRPr sz="2200" b="1">
          <a:solidFill>
            <a:schemeClr val="tx2"/>
          </a:solidFill>
          <a:latin typeface="Arial" charset="0"/>
          <a:cs typeface="Arial" charset="0"/>
        </a:defRPr>
      </a:lvl8pPr>
      <a:lvl9pPr marL="1828800" algn="l" defTabSz="1008063" rtl="0" eaLnBrk="1" fontAlgn="base" hangingPunct="1">
        <a:spcBef>
          <a:spcPct val="0"/>
        </a:spcBef>
        <a:spcAft>
          <a:spcPct val="0"/>
        </a:spcAft>
        <a:defRPr sz="2200" b="1">
          <a:solidFill>
            <a:schemeClr val="tx2"/>
          </a:solidFill>
          <a:latin typeface="Arial" charset="0"/>
          <a:cs typeface="Arial" charset="0"/>
        </a:defRPr>
      </a:lvl9pPr>
    </p:titleStyle>
    <p:bodyStyle>
      <a:lvl1pPr marL="342900" indent="-342900" algn="l" defTabSz="1008063" rtl="0" eaLnBrk="1" fontAlgn="base" hangingPunct="1">
        <a:lnSpc>
          <a:spcPct val="105000"/>
        </a:lnSpc>
        <a:spcBef>
          <a:spcPct val="0"/>
        </a:spcBef>
        <a:spcAft>
          <a:spcPct val="50000"/>
        </a:spcAft>
        <a:buChar char="•"/>
        <a:defRPr sz="3200" b="1">
          <a:solidFill>
            <a:schemeClr val="tx1"/>
          </a:solidFill>
          <a:latin typeface="+mn-lt"/>
          <a:ea typeface="+mn-ea"/>
          <a:cs typeface="+mn-cs"/>
        </a:defRPr>
      </a:lvl1pPr>
      <a:lvl2pPr marL="271463" indent="-269875" algn="l" defTabSz="1008063" rtl="0" eaLnBrk="1" fontAlgn="base" hangingPunct="1">
        <a:lnSpc>
          <a:spcPct val="105000"/>
        </a:lnSpc>
        <a:spcBef>
          <a:spcPct val="0"/>
        </a:spcBef>
        <a:spcAft>
          <a:spcPct val="50000"/>
        </a:spcAft>
        <a:buSzPct val="90000"/>
        <a:buFont typeface="Wingdings" pitchFamily="2" charset="2"/>
        <a:buChar char="n"/>
        <a:defRPr sz="3200">
          <a:solidFill>
            <a:schemeClr val="tx1"/>
          </a:solidFill>
          <a:latin typeface="+mn-lt"/>
          <a:cs typeface="+mn-cs"/>
        </a:defRPr>
      </a:lvl2pPr>
      <a:lvl3pPr marL="542925" indent="-269875" algn="l" defTabSz="1008063" rtl="0" eaLnBrk="1" fontAlgn="base" hangingPunct="1">
        <a:lnSpc>
          <a:spcPct val="105000"/>
        </a:lnSpc>
        <a:spcBef>
          <a:spcPct val="0"/>
        </a:spcBef>
        <a:spcAft>
          <a:spcPct val="50000"/>
        </a:spcAft>
        <a:buSzPct val="90000"/>
        <a:buFont typeface="Wingdings" pitchFamily="2" charset="2"/>
        <a:buChar char="n"/>
        <a:defRPr sz="3200">
          <a:solidFill>
            <a:schemeClr val="tx1"/>
          </a:solidFill>
          <a:latin typeface="+mn-lt"/>
          <a:cs typeface="+mn-cs"/>
        </a:defRPr>
      </a:lvl3pPr>
      <a:lvl4pPr marL="814388" indent="-269875" algn="l" defTabSz="1008063" rtl="0" eaLnBrk="1" fontAlgn="base" hangingPunct="1">
        <a:lnSpc>
          <a:spcPct val="105000"/>
        </a:lnSpc>
        <a:spcBef>
          <a:spcPct val="0"/>
        </a:spcBef>
        <a:spcAft>
          <a:spcPct val="50000"/>
        </a:spcAft>
        <a:buSzPct val="90000"/>
        <a:buFont typeface="Wingdings" pitchFamily="2" charset="2"/>
        <a:buChar char="n"/>
        <a:defRPr sz="2800">
          <a:solidFill>
            <a:schemeClr val="tx1"/>
          </a:solidFill>
          <a:latin typeface="+mn-lt"/>
          <a:cs typeface="+mn-cs"/>
        </a:defRPr>
      </a:lvl4pPr>
      <a:lvl5pPr marL="1068388" indent="-252413" algn="l" defTabSz="1008063" rtl="0" eaLnBrk="1" fontAlgn="base" hangingPunct="1">
        <a:lnSpc>
          <a:spcPct val="105000"/>
        </a:lnSpc>
        <a:spcBef>
          <a:spcPct val="0"/>
        </a:spcBef>
        <a:spcAft>
          <a:spcPct val="50000"/>
        </a:spcAft>
        <a:buSzPct val="90000"/>
        <a:buFont typeface="Wingdings" pitchFamily="2" charset="2"/>
        <a:buChar char="n"/>
        <a:defRPr sz="2800">
          <a:solidFill>
            <a:schemeClr val="tx1"/>
          </a:solidFill>
          <a:latin typeface="+mn-lt"/>
          <a:cs typeface="+mn-cs"/>
        </a:defRPr>
      </a:lvl5pPr>
      <a:lvl6pPr marL="1525588" indent="-252413" algn="l" defTabSz="1008063" rtl="0" eaLnBrk="1" fontAlgn="base" hangingPunct="1">
        <a:lnSpc>
          <a:spcPct val="105000"/>
        </a:lnSpc>
        <a:spcBef>
          <a:spcPct val="0"/>
        </a:spcBef>
        <a:spcAft>
          <a:spcPct val="50000"/>
        </a:spcAft>
        <a:buSzPct val="90000"/>
        <a:buFont typeface="Wingdings" pitchFamily="2" charset="2"/>
        <a:buChar char="n"/>
        <a:defRPr>
          <a:solidFill>
            <a:schemeClr val="tx1"/>
          </a:solidFill>
          <a:latin typeface="+mn-lt"/>
          <a:cs typeface="+mn-cs"/>
        </a:defRPr>
      </a:lvl6pPr>
      <a:lvl7pPr marL="1982788" indent="-252413" algn="l" defTabSz="1008063" rtl="0" eaLnBrk="1" fontAlgn="base" hangingPunct="1">
        <a:lnSpc>
          <a:spcPct val="105000"/>
        </a:lnSpc>
        <a:spcBef>
          <a:spcPct val="0"/>
        </a:spcBef>
        <a:spcAft>
          <a:spcPct val="50000"/>
        </a:spcAft>
        <a:buSzPct val="90000"/>
        <a:buFont typeface="Wingdings" pitchFamily="2" charset="2"/>
        <a:buChar char="n"/>
        <a:defRPr>
          <a:solidFill>
            <a:schemeClr val="tx1"/>
          </a:solidFill>
          <a:latin typeface="+mn-lt"/>
          <a:cs typeface="+mn-cs"/>
        </a:defRPr>
      </a:lvl7pPr>
      <a:lvl8pPr marL="2439988" indent="-252413" algn="l" defTabSz="1008063" rtl="0" eaLnBrk="1" fontAlgn="base" hangingPunct="1">
        <a:lnSpc>
          <a:spcPct val="105000"/>
        </a:lnSpc>
        <a:spcBef>
          <a:spcPct val="0"/>
        </a:spcBef>
        <a:spcAft>
          <a:spcPct val="50000"/>
        </a:spcAft>
        <a:buSzPct val="90000"/>
        <a:buFont typeface="Wingdings" pitchFamily="2" charset="2"/>
        <a:buChar char="n"/>
        <a:defRPr>
          <a:solidFill>
            <a:schemeClr val="tx1"/>
          </a:solidFill>
          <a:latin typeface="+mn-lt"/>
          <a:cs typeface="+mn-cs"/>
        </a:defRPr>
      </a:lvl8pPr>
      <a:lvl9pPr marL="2897188" indent="-252413" algn="l" defTabSz="1008063" rtl="0" eaLnBrk="1" fontAlgn="base" hangingPunct="1">
        <a:lnSpc>
          <a:spcPct val="105000"/>
        </a:lnSpc>
        <a:spcBef>
          <a:spcPct val="0"/>
        </a:spcBef>
        <a:spcAft>
          <a:spcPct val="50000"/>
        </a:spcAft>
        <a:buSzPct val="90000"/>
        <a:buFont typeface="Wingdings" pitchFamily="2" charset="2"/>
        <a:buChar char="n"/>
        <a:defRPr>
          <a:solidFill>
            <a:schemeClr val="tx1"/>
          </a:solidFill>
          <a:latin typeface="+mn-lt"/>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20.jpg"/><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0"/>
          <p:cNvSpPr>
            <a:spLocks noChangeArrowheads="1"/>
          </p:cNvSpPr>
          <p:nvPr/>
        </p:nvSpPr>
        <p:spPr bwMode="auto">
          <a:xfrm>
            <a:off x="503238" y="5076775"/>
            <a:ext cx="9073578" cy="1808213"/>
          </a:xfrm>
          <a:prstGeom prst="rect">
            <a:avLst/>
          </a:prstGeom>
          <a:noFill/>
          <a:ln w="9525">
            <a:noFill/>
            <a:miter lim="800000"/>
            <a:headEnd/>
            <a:tailEnd/>
          </a:ln>
        </p:spPr>
        <p:txBody>
          <a:bodyPr lIns="0" tIns="0" rIns="0" bIns="0"/>
          <a:lstStyle/>
          <a:p>
            <a:pPr algn="ctr" defTabSz="1008063">
              <a:lnSpc>
                <a:spcPct val="115000"/>
              </a:lnSpc>
              <a:spcBef>
                <a:spcPct val="35000"/>
              </a:spcBef>
            </a:pPr>
            <a:r>
              <a:rPr lang="de-DE" sz="2800" dirty="0">
                <a:solidFill>
                  <a:schemeClr val="tx1"/>
                </a:solidFill>
              </a:rPr>
              <a:t>70. DACH-Tagung Berlin</a:t>
            </a:r>
          </a:p>
          <a:p>
            <a:pPr algn="ctr" defTabSz="1008063">
              <a:lnSpc>
                <a:spcPct val="115000"/>
              </a:lnSpc>
              <a:spcBef>
                <a:spcPct val="35000"/>
              </a:spcBef>
            </a:pPr>
            <a:r>
              <a:rPr lang="de-DE" sz="2400" dirty="0">
                <a:solidFill>
                  <a:schemeClr val="tx1"/>
                </a:solidFill>
              </a:rPr>
              <a:t>08.05.2026</a:t>
            </a:r>
            <a:br>
              <a:rPr lang="de-DE" sz="2400" dirty="0">
                <a:solidFill>
                  <a:schemeClr val="tx1"/>
                </a:solidFill>
              </a:rPr>
            </a:br>
            <a:r>
              <a:rPr lang="de-DE" sz="2400" dirty="0">
                <a:solidFill>
                  <a:schemeClr val="tx1"/>
                </a:solidFill>
              </a:rPr>
              <a:t>Dr. Stefan Proske</a:t>
            </a:r>
            <a:endParaRPr lang="de-DE" sz="2000" dirty="0">
              <a:solidFill>
                <a:schemeClr val="tx1"/>
              </a:solidFill>
            </a:endParaRPr>
          </a:p>
        </p:txBody>
      </p:sp>
      <p:sp>
        <p:nvSpPr>
          <p:cNvPr id="2" name="Textfeld 1"/>
          <p:cNvSpPr txBox="1"/>
          <p:nvPr/>
        </p:nvSpPr>
        <p:spPr>
          <a:xfrm>
            <a:off x="-248" y="4140671"/>
            <a:ext cx="10080873" cy="646331"/>
          </a:xfrm>
          <a:prstGeom prst="rect">
            <a:avLst/>
          </a:prstGeom>
          <a:noFill/>
        </p:spPr>
        <p:txBody>
          <a:bodyPr wrap="square" rtlCol="0">
            <a:spAutoFit/>
          </a:bodyPr>
          <a:lstStyle/>
          <a:p>
            <a:pPr algn="ctr"/>
            <a:r>
              <a:rPr lang="de-DE" sz="3600" dirty="0">
                <a:solidFill>
                  <a:schemeClr val="accent3"/>
                </a:solidFill>
              </a:rPr>
              <a:t>Insolvenzen: Herausforderungen in der Praxis</a:t>
            </a: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63898-4C89-F400-5902-D0B3F21FBAB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329BBEF-A5E3-1724-931D-FADDE049697B}"/>
              </a:ext>
            </a:extLst>
          </p:cNvPr>
          <p:cNvSpPr>
            <a:spLocks noGrp="1"/>
          </p:cNvSpPr>
          <p:nvPr>
            <p:ph type="title"/>
          </p:nvPr>
        </p:nvSpPr>
        <p:spPr/>
        <p:txBody>
          <a:bodyPr/>
          <a:lstStyle/>
          <a:p>
            <a:r>
              <a:rPr lang="de-DE" dirty="0"/>
              <a:t>A. II. Zeitdruck durch Bankenregulierung</a:t>
            </a:r>
            <a:br>
              <a:rPr lang="de-DE" dirty="0"/>
            </a:br>
            <a:endParaRPr lang="de-DE" dirty="0"/>
          </a:p>
        </p:txBody>
      </p:sp>
      <p:sp>
        <p:nvSpPr>
          <p:cNvPr id="3" name="Inhaltsplatzhalter 2">
            <a:extLst>
              <a:ext uri="{FF2B5EF4-FFF2-40B4-BE49-F238E27FC236}">
                <a16:creationId xmlns:a16="http://schemas.microsoft.com/office/drawing/2014/main" id="{91637515-54B7-869A-2EE3-B9530958BD66}"/>
              </a:ext>
            </a:extLst>
          </p:cNvPr>
          <p:cNvSpPr>
            <a:spLocks noGrp="1"/>
          </p:cNvSpPr>
          <p:nvPr>
            <p:ph idx="1"/>
          </p:nvPr>
        </p:nvSpPr>
        <p:spPr/>
        <p:txBody>
          <a:bodyPr>
            <a:normAutofit/>
          </a:bodyPr>
          <a:lstStyle/>
          <a:p>
            <a:pPr lvl="1"/>
            <a:r>
              <a:rPr lang="de-DE" dirty="0"/>
              <a:t>Konsequenzen:</a:t>
            </a:r>
          </a:p>
          <a:p>
            <a:pPr lvl="2"/>
            <a:r>
              <a:rPr lang="de-DE" dirty="0"/>
              <a:t>Sanierungsfenster verkürzt</a:t>
            </a:r>
          </a:p>
          <a:p>
            <a:pPr lvl="2"/>
            <a:r>
              <a:rPr lang="de-DE" dirty="0"/>
              <a:t>Prolongationen schwierig – Fresh Money (fast) ausgeschlossen</a:t>
            </a:r>
          </a:p>
          <a:p>
            <a:pPr lvl="2"/>
            <a:r>
              <a:rPr lang="de-DE" dirty="0"/>
              <a:t>(noch wenig) Forderungsüberträge an Distressed-</a:t>
            </a:r>
            <a:r>
              <a:rPr lang="de-DE" dirty="0" err="1"/>
              <a:t>Debt</a:t>
            </a:r>
            <a:r>
              <a:rPr lang="de-DE" dirty="0"/>
              <a:t>-Investoren</a:t>
            </a:r>
          </a:p>
          <a:p>
            <a:pPr lvl="1"/>
            <a:endParaRPr lang="de-DE" dirty="0"/>
          </a:p>
        </p:txBody>
      </p:sp>
    </p:spTree>
    <p:extLst>
      <p:ext uri="{BB962C8B-B14F-4D97-AF65-F5344CB8AC3E}">
        <p14:creationId xmlns:p14="http://schemas.microsoft.com/office/powerpoint/2010/main" val="93974354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18A85-1C6C-A64F-7437-E68234D9362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10AAC74-44DA-AD45-BEB4-90C99DC44C4B}"/>
              </a:ext>
            </a:extLst>
          </p:cNvPr>
          <p:cNvSpPr>
            <a:spLocks noGrp="1"/>
          </p:cNvSpPr>
          <p:nvPr>
            <p:ph type="title"/>
          </p:nvPr>
        </p:nvSpPr>
        <p:spPr/>
        <p:txBody>
          <a:bodyPr/>
          <a:lstStyle/>
          <a:p>
            <a:r>
              <a:rPr lang="de-DE" dirty="0"/>
              <a:t>A. III. Fehlende Investoren </a:t>
            </a:r>
            <a:br>
              <a:rPr lang="de-DE" dirty="0"/>
            </a:br>
            <a:endParaRPr lang="de-DE" dirty="0"/>
          </a:p>
        </p:txBody>
      </p:sp>
      <p:sp>
        <p:nvSpPr>
          <p:cNvPr id="3" name="Inhaltsplatzhalter 2">
            <a:extLst>
              <a:ext uri="{FF2B5EF4-FFF2-40B4-BE49-F238E27FC236}">
                <a16:creationId xmlns:a16="http://schemas.microsoft.com/office/drawing/2014/main" id="{3F4B8893-7A98-6758-3799-039AF84B9343}"/>
              </a:ext>
            </a:extLst>
          </p:cNvPr>
          <p:cNvSpPr>
            <a:spLocks noGrp="1"/>
          </p:cNvSpPr>
          <p:nvPr>
            <p:ph idx="1"/>
          </p:nvPr>
        </p:nvSpPr>
        <p:spPr/>
        <p:txBody>
          <a:bodyPr>
            <a:normAutofit fontScale="92500"/>
          </a:bodyPr>
          <a:lstStyle/>
          <a:p>
            <a:pPr lvl="1"/>
            <a:r>
              <a:rPr lang="de-DE" dirty="0"/>
              <a:t>2,1 Bio. USD verfügbare Finanzmittel global, aber extreme Selektivität bei Distressed-Assets in Deutschland</a:t>
            </a:r>
          </a:p>
          <a:p>
            <a:pPr lvl="1"/>
            <a:r>
              <a:rPr lang="de-DE" dirty="0"/>
              <a:t>Distressed M&amp;A erschwert: </a:t>
            </a:r>
          </a:p>
          <a:p>
            <a:pPr lvl="2"/>
            <a:r>
              <a:rPr lang="de-DE" dirty="0"/>
              <a:t>Zeitdruck, eingeschränkte Due Diligence, Informationsdefizite; </a:t>
            </a:r>
          </a:p>
          <a:p>
            <a:pPr lvl="2"/>
            <a:r>
              <a:rPr lang="de-DE" dirty="0"/>
              <a:t>Anfechtungsrisiken; </a:t>
            </a:r>
          </a:p>
          <a:p>
            <a:pPr lvl="2"/>
            <a:r>
              <a:rPr lang="de-DE" dirty="0"/>
              <a:t>Mittelstand: Abhängigkeit von Gründerpersönlichkeit, heterogene Bankstrukturen, </a:t>
            </a:r>
            <a:r>
              <a:rPr lang="de-DE"/>
              <a:t>geringe Transparenz;</a:t>
            </a:r>
            <a:endParaRPr lang="de-DE" dirty="0"/>
          </a:p>
          <a:p>
            <a:pPr lvl="2"/>
            <a:r>
              <a:rPr lang="de-DE" dirty="0"/>
              <a:t>Bewertungsdifferenzen zwischen Käufern und Verkäufern als häufigster Deal-Killer</a:t>
            </a:r>
          </a:p>
        </p:txBody>
      </p:sp>
    </p:spTree>
    <p:extLst>
      <p:ext uri="{BB962C8B-B14F-4D97-AF65-F5344CB8AC3E}">
        <p14:creationId xmlns:p14="http://schemas.microsoft.com/office/powerpoint/2010/main" val="384085301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F9588-47D4-6A9F-FB0B-B7867035930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5CEAF79-DC2D-A2FF-4876-56B1998217D1}"/>
              </a:ext>
            </a:extLst>
          </p:cNvPr>
          <p:cNvSpPr>
            <a:spLocks noGrp="1"/>
          </p:cNvSpPr>
          <p:nvPr>
            <p:ph type="title"/>
          </p:nvPr>
        </p:nvSpPr>
        <p:spPr/>
        <p:txBody>
          <a:bodyPr/>
          <a:lstStyle/>
          <a:p>
            <a:r>
              <a:rPr lang="de-DE" dirty="0"/>
              <a:t>A. Ergebnis</a:t>
            </a:r>
            <a:br>
              <a:rPr lang="de-DE" dirty="0"/>
            </a:br>
            <a:endParaRPr lang="de-DE" dirty="0"/>
          </a:p>
        </p:txBody>
      </p:sp>
      <p:pic>
        <p:nvPicPr>
          <p:cNvPr id="7" name="Grafik 6">
            <a:extLst>
              <a:ext uri="{FF2B5EF4-FFF2-40B4-BE49-F238E27FC236}">
                <a16:creationId xmlns:a16="http://schemas.microsoft.com/office/drawing/2014/main" id="{24A34F38-CF25-6498-9691-9BC7BD10B5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872" y="810301"/>
            <a:ext cx="7920880" cy="5940660"/>
          </a:xfrm>
          <a:prstGeom prst="rect">
            <a:avLst/>
          </a:prstGeom>
        </p:spPr>
      </p:pic>
    </p:spTree>
    <p:extLst>
      <p:ext uri="{BB962C8B-B14F-4D97-AF65-F5344CB8AC3E}">
        <p14:creationId xmlns:p14="http://schemas.microsoft.com/office/powerpoint/2010/main" val="3756961860"/>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48629-A546-2EFC-2716-4E90C466C9D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D480755-4BBA-9F0B-359F-F20BAC5E4FB9}"/>
              </a:ext>
            </a:extLst>
          </p:cNvPr>
          <p:cNvSpPr>
            <a:spLocks noGrp="1"/>
          </p:cNvSpPr>
          <p:nvPr>
            <p:ph type="title"/>
          </p:nvPr>
        </p:nvSpPr>
        <p:spPr>
          <a:xfrm>
            <a:off x="574675" y="252239"/>
            <a:ext cx="6625877" cy="936153"/>
          </a:xfrm>
        </p:spPr>
        <p:txBody>
          <a:bodyPr/>
          <a:lstStyle/>
          <a:p>
            <a:r>
              <a:rPr lang="de-DE" dirty="0"/>
              <a:t>B. Gesetzliche Sanierungsrahmen</a:t>
            </a:r>
            <a:br>
              <a:rPr lang="de-DE" dirty="0"/>
            </a:br>
            <a:r>
              <a:rPr lang="de-DE" dirty="0"/>
              <a:t>I. Grundlagen</a:t>
            </a:r>
          </a:p>
        </p:txBody>
      </p:sp>
      <p:sp>
        <p:nvSpPr>
          <p:cNvPr id="3" name="Inhaltsplatzhalter 2">
            <a:extLst>
              <a:ext uri="{FF2B5EF4-FFF2-40B4-BE49-F238E27FC236}">
                <a16:creationId xmlns:a16="http://schemas.microsoft.com/office/drawing/2014/main" id="{5DEABB7F-F0A0-89F9-4C1A-597649912439}"/>
              </a:ext>
            </a:extLst>
          </p:cNvPr>
          <p:cNvSpPr>
            <a:spLocks noGrp="1"/>
          </p:cNvSpPr>
          <p:nvPr>
            <p:ph idx="1"/>
          </p:nvPr>
        </p:nvSpPr>
        <p:spPr/>
        <p:txBody>
          <a:bodyPr>
            <a:normAutofit/>
          </a:bodyPr>
          <a:lstStyle/>
          <a:p>
            <a:pPr lvl="1"/>
            <a:r>
              <a:rPr lang="de-DE" dirty="0"/>
              <a:t>Deutscher und europäischer Gesetzgeber fördert frühen Einstieg in förmliche Sanierung:</a:t>
            </a:r>
          </a:p>
          <a:p>
            <a:pPr lvl="2"/>
            <a:r>
              <a:rPr lang="de-DE" b="1" dirty="0"/>
              <a:t>Insolvenzordnung</a:t>
            </a:r>
            <a:r>
              <a:rPr lang="de-DE" dirty="0"/>
              <a:t> (1971/1994/</a:t>
            </a:r>
            <a:r>
              <a:rPr lang="de-DE" b="1" dirty="0"/>
              <a:t>1999</a:t>
            </a:r>
            <a:r>
              <a:rPr lang="de-DE" dirty="0"/>
              <a:t>)</a:t>
            </a:r>
          </a:p>
          <a:p>
            <a:pPr lvl="3"/>
            <a:r>
              <a:rPr lang="de-DE" dirty="0"/>
              <a:t>Insolvenzplan </a:t>
            </a:r>
          </a:p>
          <a:p>
            <a:pPr lvl="3"/>
            <a:r>
              <a:rPr lang="de-DE" dirty="0"/>
              <a:t>Eigenverwaltung</a:t>
            </a:r>
          </a:p>
          <a:p>
            <a:pPr lvl="2"/>
            <a:r>
              <a:rPr lang="de-DE" b="1" dirty="0"/>
              <a:t>ESUG-Reform der InsO</a:t>
            </a:r>
            <a:r>
              <a:rPr lang="de-DE" dirty="0"/>
              <a:t> (</a:t>
            </a:r>
            <a:r>
              <a:rPr lang="de-DE" b="1" dirty="0"/>
              <a:t>2012</a:t>
            </a:r>
            <a:r>
              <a:rPr lang="de-DE" dirty="0"/>
              <a:t>)</a:t>
            </a:r>
          </a:p>
          <a:p>
            <a:pPr lvl="3"/>
            <a:r>
              <a:rPr lang="de-DE" dirty="0"/>
              <a:t>Stärkung Eigenverwaltung, Insolvenzplan und Gläubigermitbestimmung (u. a.)</a:t>
            </a:r>
          </a:p>
          <a:p>
            <a:pPr lvl="3"/>
            <a:r>
              <a:rPr lang="de-DE" dirty="0"/>
              <a:t>aber </a:t>
            </a:r>
            <a:r>
              <a:rPr lang="de-DE" dirty="0" err="1"/>
              <a:t>SanInsFoG</a:t>
            </a:r>
            <a:r>
              <a:rPr lang="de-DE" dirty="0"/>
              <a:t> (2021)</a:t>
            </a:r>
          </a:p>
        </p:txBody>
      </p:sp>
    </p:spTree>
    <p:extLst>
      <p:ext uri="{BB962C8B-B14F-4D97-AF65-F5344CB8AC3E}">
        <p14:creationId xmlns:p14="http://schemas.microsoft.com/office/powerpoint/2010/main" val="17722180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B2C3E-AC6D-D811-15F1-6101F4686CA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AD3DB44-A716-EBEA-82EA-BF76AAEDDC08}"/>
              </a:ext>
            </a:extLst>
          </p:cNvPr>
          <p:cNvSpPr>
            <a:spLocks noGrp="1"/>
          </p:cNvSpPr>
          <p:nvPr>
            <p:ph type="title"/>
          </p:nvPr>
        </p:nvSpPr>
        <p:spPr>
          <a:xfrm>
            <a:off x="574675" y="252239"/>
            <a:ext cx="6625877" cy="936153"/>
          </a:xfrm>
        </p:spPr>
        <p:txBody>
          <a:bodyPr/>
          <a:lstStyle/>
          <a:p>
            <a:r>
              <a:rPr lang="de-DE" dirty="0"/>
              <a:t>B. Gesetzliche Sanierungsrahmen</a:t>
            </a:r>
            <a:br>
              <a:rPr lang="de-DE" dirty="0"/>
            </a:br>
            <a:r>
              <a:rPr lang="de-DE" dirty="0"/>
              <a:t>I. Grundlagen</a:t>
            </a:r>
          </a:p>
        </p:txBody>
      </p:sp>
      <p:sp>
        <p:nvSpPr>
          <p:cNvPr id="3" name="Inhaltsplatzhalter 2">
            <a:extLst>
              <a:ext uri="{FF2B5EF4-FFF2-40B4-BE49-F238E27FC236}">
                <a16:creationId xmlns:a16="http://schemas.microsoft.com/office/drawing/2014/main" id="{D87CF390-02B4-406C-A2ED-B39D9DDB9EB6}"/>
              </a:ext>
            </a:extLst>
          </p:cNvPr>
          <p:cNvSpPr>
            <a:spLocks noGrp="1"/>
          </p:cNvSpPr>
          <p:nvPr>
            <p:ph idx="1"/>
          </p:nvPr>
        </p:nvSpPr>
        <p:spPr/>
        <p:txBody>
          <a:bodyPr>
            <a:normAutofit/>
          </a:bodyPr>
          <a:lstStyle/>
          <a:p>
            <a:pPr lvl="1"/>
            <a:r>
              <a:rPr lang="de-DE" dirty="0"/>
              <a:t>förmliche Sanierung (ff.):</a:t>
            </a:r>
          </a:p>
          <a:p>
            <a:pPr lvl="2"/>
            <a:r>
              <a:rPr lang="de-DE" b="1" dirty="0"/>
              <a:t>StaRUG</a:t>
            </a:r>
            <a:r>
              <a:rPr lang="de-DE" dirty="0"/>
              <a:t> (</a:t>
            </a:r>
            <a:r>
              <a:rPr lang="de-DE" b="1" dirty="0"/>
              <a:t>2021</a:t>
            </a:r>
            <a:r>
              <a:rPr lang="de-DE" dirty="0"/>
              <a:t>)</a:t>
            </a:r>
          </a:p>
          <a:p>
            <a:pPr lvl="3"/>
            <a:r>
              <a:rPr lang="de-DE" u="sng" dirty="0"/>
              <a:t>außer</a:t>
            </a:r>
            <a:r>
              <a:rPr lang="de-DE" dirty="0"/>
              <a:t>insolvenzliche/finanzielle Restrukturierung</a:t>
            </a:r>
          </a:p>
          <a:p>
            <a:pPr lvl="3"/>
            <a:r>
              <a:rPr lang="de-DE" dirty="0"/>
              <a:t>Grundlage ist die Richtlinie (EU) 2019/1023 über präventive Restrukturierungsrahmen…</a:t>
            </a:r>
          </a:p>
          <a:p>
            <a:pPr lvl="3"/>
            <a:r>
              <a:rPr lang="de-DE" dirty="0" err="1"/>
              <a:t>außerinsolvenzlicher</a:t>
            </a:r>
            <a:r>
              <a:rPr lang="de-DE" dirty="0"/>
              <a:t> Restrukturierungsrahmen zur schuldnergesteuerten Sanierung bei drohender Zahlungsunfähigkeit</a:t>
            </a:r>
          </a:p>
        </p:txBody>
      </p:sp>
    </p:spTree>
    <p:extLst>
      <p:ext uri="{BB962C8B-B14F-4D97-AF65-F5344CB8AC3E}">
        <p14:creationId xmlns:p14="http://schemas.microsoft.com/office/powerpoint/2010/main" val="39776609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83DE2-907A-1A52-9207-EB808A5223B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84B5A62-290F-B1B2-9535-C7DB526ACB50}"/>
              </a:ext>
            </a:extLst>
          </p:cNvPr>
          <p:cNvSpPr>
            <a:spLocks noGrp="1"/>
          </p:cNvSpPr>
          <p:nvPr>
            <p:ph type="title"/>
          </p:nvPr>
        </p:nvSpPr>
        <p:spPr>
          <a:xfrm>
            <a:off x="574675" y="252239"/>
            <a:ext cx="6841901" cy="936153"/>
          </a:xfrm>
        </p:spPr>
        <p:txBody>
          <a:bodyPr/>
          <a:lstStyle/>
          <a:p>
            <a:r>
              <a:rPr lang="de-DE" dirty="0"/>
              <a:t>B. Gesetzliche Sanierungsrahmen</a:t>
            </a:r>
            <a:br>
              <a:rPr lang="de-DE" dirty="0"/>
            </a:br>
            <a:r>
              <a:rPr lang="de-DE" dirty="0"/>
              <a:t>II. InsO – Eigenverwaltung - </a:t>
            </a:r>
            <a:r>
              <a:rPr lang="de-DE" dirty="0" err="1"/>
              <a:t>SanInsFoG</a:t>
            </a:r>
            <a:br>
              <a:rPr lang="de-DE" dirty="0"/>
            </a:br>
            <a:endParaRPr lang="de-DE" dirty="0"/>
          </a:p>
        </p:txBody>
      </p:sp>
      <p:sp>
        <p:nvSpPr>
          <p:cNvPr id="3" name="Inhaltsplatzhalter 2">
            <a:extLst>
              <a:ext uri="{FF2B5EF4-FFF2-40B4-BE49-F238E27FC236}">
                <a16:creationId xmlns:a16="http://schemas.microsoft.com/office/drawing/2014/main" id="{91832623-AEB8-5959-6F20-DA699FE4205A}"/>
              </a:ext>
            </a:extLst>
          </p:cNvPr>
          <p:cNvSpPr>
            <a:spLocks noGrp="1"/>
          </p:cNvSpPr>
          <p:nvPr>
            <p:ph idx="1"/>
          </p:nvPr>
        </p:nvSpPr>
        <p:spPr/>
        <p:txBody>
          <a:bodyPr>
            <a:normAutofit/>
          </a:bodyPr>
          <a:lstStyle/>
          <a:p>
            <a:pPr lvl="1"/>
            <a:r>
              <a:rPr lang="de-DE" dirty="0"/>
              <a:t>Stärkung der Eigenverwaltung durch das </a:t>
            </a:r>
            <a:r>
              <a:rPr lang="de-DE" dirty="0" err="1"/>
              <a:t>SanInsFoG</a:t>
            </a:r>
            <a:r>
              <a:rPr lang="de-DE" dirty="0"/>
              <a:t> (2021) teilweise wieder zurückgedreht</a:t>
            </a:r>
          </a:p>
          <a:p>
            <a:pPr lvl="2"/>
            <a:r>
              <a:rPr lang="de-DE" dirty="0"/>
              <a:t>6-Monats-Finanzplan, Durchführungskonzept, Verhandlungsstand mit Gläubigern</a:t>
            </a:r>
          </a:p>
          <a:p>
            <a:pPr lvl="2"/>
            <a:r>
              <a:rPr lang="de-DE" dirty="0"/>
              <a:t>Vorbereitungsdauer: mind. 4 eher 6 – 12 Wochen</a:t>
            </a:r>
          </a:p>
          <a:p>
            <a:pPr lvl="2"/>
            <a:r>
              <a:rPr lang="de-DE" dirty="0"/>
              <a:t>Kostentreiber</a:t>
            </a:r>
          </a:p>
          <a:p>
            <a:pPr lvl="2"/>
            <a:r>
              <a:rPr lang="de-DE" dirty="0"/>
              <a:t>Kostenvergleich mit Regelverfahren unseriös</a:t>
            </a:r>
          </a:p>
          <a:p>
            <a:pPr lvl="2"/>
            <a:r>
              <a:rPr lang="de-DE" dirty="0"/>
              <a:t>gleichwohl in 2025 Höchststand der Verfahren, d. h. etabliertes Sanierungstool</a:t>
            </a:r>
          </a:p>
        </p:txBody>
      </p:sp>
    </p:spTree>
    <p:extLst>
      <p:ext uri="{BB962C8B-B14F-4D97-AF65-F5344CB8AC3E}">
        <p14:creationId xmlns:p14="http://schemas.microsoft.com/office/powerpoint/2010/main" val="278119894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9D025-77E4-767E-B0C6-432F400F973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582344C-986B-6F2D-D604-3D2CA6BB08C0}"/>
              </a:ext>
            </a:extLst>
          </p:cNvPr>
          <p:cNvSpPr>
            <a:spLocks noGrp="1"/>
          </p:cNvSpPr>
          <p:nvPr>
            <p:ph type="title"/>
          </p:nvPr>
        </p:nvSpPr>
        <p:spPr>
          <a:xfrm>
            <a:off x="574675" y="252239"/>
            <a:ext cx="6625877" cy="936153"/>
          </a:xfrm>
        </p:spPr>
        <p:txBody>
          <a:bodyPr/>
          <a:lstStyle/>
          <a:p>
            <a:r>
              <a:rPr lang="de-DE" dirty="0"/>
              <a:t>B. Gesetzliche Sanierungsrahmen</a:t>
            </a:r>
            <a:br>
              <a:rPr lang="de-DE" dirty="0"/>
            </a:br>
            <a:r>
              <a:rPr lang="de-DE" dirty="0"/>
              <a:t>II. InsO - Rechtstatsachen</a:t>
            </a:r>
            <a:br>
              <a:rPr lang="de-DE" dirty="0"/>
            </a:br>
            <a:endParaRPr lang="de-DE" dirty="0"/>
          </a:p>
        </p:txBody>
      </p:sp>
      <p:sp>
        <p:nvSpPr>
          <p:cNvPr id="3" name="Inhaltsplatzhalter 2">
            <a:extLst>
              <a:ext uri="{FF2B5EF4-FFF2-40B4-BE49-F238E27FC236}">
                <a16:creationId xmlns:a16="http://schemas.microsoft.com/office/drawing/2014/main" id="{599BC328-58EA-8442-BC7F-AAB100CECAC4}"/>
              </a:ext>
            </a:extLst>
          </p:cNvPr>
          <p:cNvSpPr>
            <a:spLocks noGrp="1"/>
          </p:cNvSpPr>
          <p:nvPr>
            <p:ph idx="1"/>
          </p:nvPr>
        </p:nvSpPr>
        <p:spPr>
          <a:xfrm>
            <a:off x="576262" y="1260351"/>
            <a:ext cx="9144570" cy="5616624"/>
          </a:xfrm>
        </p:spPr>
        <p:txBody>
          <a:bodyPr>
            <a:normAutofit fontScale="92500" lnSpcReduction="10000"/>
          </a:bodyPr>
          <a:lstStyle/>
          <a:p>
            <a:pPr lvl="1"/>
            <a:r>
              <a:rPr lang="de-DE" dirty="0"/>
              <a:t>Sinkende Rettungsquote im Insolvenzverfahren: </a:t>
            </a:r>
          </a:p>
          <a:p>
            <a:pPr lvl="2"/>
            <a:r>
              <a:rPr lang="de-DE" dirty="0"/>
              <a:t>50 % (H1/2021) → ca. 33 % (H1/2025)</a:t>
            </a:r>
            <a:br>
              <a:rPr lang="de-DE" dirty="0"/>
            </a:br>
            <a:r>
              <a:rPr lang="de-DE" dirty="0"/>
              <a:t>=&gt; zwei von drei Unternehmen werden abgewickelt</a:t>
            </a:r>
          </a:p>
          <a:p>
            <a:pPr lvl="2"/>
            <a:r>
              <a:rPr lang="de-DE" dirty="0"/>
              <a:t>Gescheiterte Investorenprozesse: </a:t>
            </a:r>
            <a:r>
              <a:rPr lang="de-DE" dirty="0" err="1"/>
              <a:t>Lilium</a:t>
            </a:r>
            <a:r>
              <a:rPr lang="de-DE" dirty="0"/>
              <a:t>, Volocopter, </a:t>
            </a:r>
            <a:r>
              <a:rPr lang="de-DE" dirty="0" err="1"/>
              <a:t>Starcar</a:t>
            </a:r>
            <a:r>
              <a:rPr lang="de-DE" dirty="0"/>
              <a:t>, Gerry Weber, Esprit, Weltbild…</a:t>
            </a:r>
          </a:p>
          <a:p>
            <a:pPr lvl="2"/>
            <a:r>
              <a:rPr lang="de-DE" dirty="0"/>
              <a:t>Positivbeispiel: Titus </a:t>
            </a:r>
          </a:p>
          <a:p>
            <a:pPr lvl="3"/>
            <a:r>
              <a:rPr lang="de-DE" dirty="0"/>
              <a:t>Eigenverwaltung, 17 von 23 Shops weitergeführt, </a:t>
            </a:r>
          </a:p>
          <a:p>
            <a:pPr lvl="3"/>
            <a:r>
              <a:rPr lang="de-DE" dirty="0"/>
              <a:t>100 von 130 Arbeitsplätzen erhalten; </a:t>
            </a:r>
          </a:p>
          <a:p>
            <a:pPr lvl="3"/>
            <a:r>
              <a:rPr lang="de-DE" dirty="0"/>
              <a:t>Gründerfamilie als Ankerinvestor (Ausnahme, nicht Regel)</a:t>
            </a:r>
          </a:p>
          <a:p>
            <a:pPr lvl="2"/>
            <a:r>
              <a:rPr lang="de-DE" b="1" dirty="0"/>
              <a:t>Erfolgsquote Eigenverwaltung</a:t>
            </a:r>
            <a:r>
              <a:rPr lang="de-DE" dirty="0"/>
              <a:t>: ca. 85 % nur 15 % Zerschlagung</a:t>
            </a:r>
          </a:p>
        </p:txBody>
      </p:sp>
    </p:spTree>
    <p:extLst>
      <p:ext uri="{BB962C8B-B14F-4D97-AF65-F5344CB8AC3E}">
        <p14:creationId xmlns:p14="http://schemas.microsoft.com/office/powerpoint/2010/main" val="42565829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12B7C-DB10-B901-0E63-48855DF71B9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11DA0A5-6398-5428-F5D1-A0D9BF6B7A3C}"/>
              </a:ext>
            </a:extLst>
          </p:cNvPr>
          <p:cNvSpPr>
            <a:spLocks noGrp="1"/>
          </p:cNvSpPr>
          <p:nvPr>
            <p:ph type="title"/>
          </p:nvPr>
        </p:nvSpPr>
        <p:spPr>
          <a:xfrm>
            <a:off x="574675" y="252239"/>
            <a:ext cx="6625877" cy="936153"/>
          </a:xfrm>
        </p:spPr>
        <p:txBody>
          <a:bodyPr/>
          <a:lstStyle/>
          <a:p>
            <a:r>
              <a:rPr lang="de-DE" dirty="0"/>
              <a:t>B. Gesetzliche Sanierungsrahmen</a:t>
            </a:r>
            <a:br>
              <a:rPr lang="de-DE" dirty="0"/>
            </a:br>
            <a:r>
              <a:rPr lang="de-DE" dirty="0"/>
              <a:t>II. InsO - Rechtstatsachen</a:t>
            </a:r>
            <a:br>
              <a:rPr lang="de-DE" dirty="0"/>
            </a:br>
            <a:endParaRPr lang="de-DE" dirty="0"/>
          </a:p>
        </p:txBody>
      </p:sp>
      <p:sp>
        <p:nvSpPr>
          <p:cNvPr id="3" name="Inhaltsplatzhalter 2">
            <a:extLst>
              <a:ext uri="{FF2B5EF4-FFF2-40B4-BE49-F238E27FC236}">
                <a16:creationId xmlns:a16="http://schemas.microsoft.com/office/drawing/2014/main" id="{B0D1D03B-64A2-02F1-86C0-88D85693A983}"/>
              </a:ext>
            </a:extLst>
          </p:cNvPr>
          <p:cNvSpPr>
            <a:spLocks noGrp="1"/>
          </p:cNvSpPr>
          <p:nvPr>
            <p:ph idx="1"/>
          </p:nvPr>
        </p:nvSpPr>
        <p:spPr>
          <a:xfrm>
            <a:off x="576262" y="1260351"/>
            <a:ext cx="9144570" cy="5616624"/>
          </a:xfrm>
        </p:spPr>
        <p:txBody>
          <a:bodyPr>
            <a:normAutofit fontScale="92500"/>
          </a:bodyPr>
          <a:lstStyle/>
          <a:p>
            <a:pPr lvl="1"/>
            <a:r>
              <a:rPr lang="de-DE" dirty="0"/>
              <a:t>Zunehmende Mehrfachinsolvenzen:</a:t>
            </a:r>
          </a:p>
          <a:p>
            <a:pPr lvl="2"/>
            <a:r>
              <a:rPr lang="de-DE" dirty="0"/>
              <a:t>Karstadt/Galeria/Kaufhof (2009/2020/2022/2024/2026</a:t>
            </a:r>
            <a:r>
              <a:rPr lang="de-DE" u="sng" dirty="0"/>
              <a:t>?</a:t>
            </a:r>
            <a:r>
              <a:rPr lang="de-DE" dirty="0"/>
              <a:t>)</a:t>
            </a:r>
          </a:p>
          <a:p>
            <a:pPr lvl="2"/>
            <a:r>
              <a:rPr lang="de-DE" dirty="0"/>
              <a:t>Gerry Weber (2019/2023)</a:t>
            </a:r>
          </a:p>
          <a:p>
            <a:pPr lvl="2"/>
            <a:r>
              <a:rPr lang="de-DE" dirty="0"/>
              <a:t>Bayrak ehem. Rüster (2020/2022/2024/2026)</a:t>
            </a:r>
          </a:p>
          <a:p>
            <a:pPr lvl="1"/>
            <a:r>
              <a:rPr lang="de-DE" dirty="0"/>
              <a:t>Kleinstunternehmen (bis 10 Beschäftigte): </a:t>
            </a:r>
          </a:p>
          <a:p>
            <a:pPr lvl="2"/>
            <a:r>
              <a:rPr lang="de-DE" dirty="0"/>
              <a:t>81 % aller Insolvenzen (ca. 19.500 Fälle) </a:t>
            </a:r>
          </a:p>
          <a:p>
            <a:pPr lvl="2"/>
            <a:r>
              <a:rPr lang="de-DE" dirty="0"/>
              <a:t>kein Zugang zu Investoren oder professionellen Sanierungsinstrumenten </a:t>
            </a:r>
          </a:p>
          <a:p>
            <a:pPr lvl="2"/>
            <a:r>
              <a:rPr lang="de-DE" dirty="0"/>
              <a:t>aber ggf. Fortführung durch bisherigen Unternehmer</a:t>
            </a:r>
          </a:p>
        </p:txBody>
      </p:sp>
    </p:spTree>
    <p:extLst>
      <p:ext uri="{BB962C8B-B14F-4D97-AF65-F5344CB8AC3E}">
        <p14:creationId xmlns:p14="http://schemas.microsoft.com/office/powerpoint/2010/main" val="308408518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9C989-8671-8AE9-B2DF-1A86DA7E72B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DF2CE68-B382-B752-A4B4-EA61841606A8}"/>
              </a:ext>
            </a:extLst>
          </p:cNvPr>
          <p:cNvSpPr>
            <a:spLocks noGrp="1"/>
          </p:cNvSpPr>
          <p:nvPr>
            <p:ph type="title"/>
          </p:nvPr>
        </p:nvSpPr>
        <p:spPr>
          <a:xfrm>
            <a:off x="574675" y="252239"/>
            <a:ext cx="6625877" cy="936153"/>
          </a:xfrm>
        </p:spPr>
        <p:txBody>
          <a:bodyPr/>
          <a:lstStyle/>
          <a:p>
            <a:r>
              <a:rPr lang="de-DE" dirty="0"/>
              <a:t>B. Gesetzliche Sanierungsrahmen</a:t>
            </a:r>
            <a:br>
              <a:rPr lang="de-DE" dirty="0"/>
            </a:br>
            <a:r>
              <a:rPr lang="de-DE" dirty="0"/>
              <a:t>III. StaRUG - Rechtstatsachen</a:t>
            </a:r>
            <a:br>
              <a:rPr lang="de-DE" dirty="0"/>
            </a:br>
            <a:endParaRPr lang="de-DE" dirty="0"/>
          </a:p>
        </p:txBody>
      </p:sp>
      <p:sp>
        <p:nvSpPr>
          <p:cNvPr id="3" name="Inhaltsplatzhalter 2">
            <a:extLst>
              <a:ext uri="{FF2B5EF4-FFF2-40B4-BE49-F238E27FC236}">
                <a16:creationId xmlns:a16="http://schemas.microsoft.com/office/drawing/2014/main" id="{ECACF930-1622-BB3F-53F0-8DFBC86ABB5E}"/>
              </a:ext>
            </a:extLst>
          </p:cNvPr>
          <p:cNvSpPr>
            <a:spLocks noGrp="1"/>
          </p:cNvSpPr>
          <p:nvPr>
            <p:ph idx="1"/>
          </p:nvPr>
        </p:nvSpPr>
        <p:spPr>
          <a:xfrm>
            <a:off x="576262" y="1260351"/>
            <a:ext cx="9144570" cy="1080120"/>
          </a:xfrm>
        </p:spPr>
        <p:txBody>
          <a:bodyPr>
            <a:normAutofit/>
          </a:bodyPr>
          <a:lstStyle/>
          <a:p>
            <a:pPr lvl="1"/>
            <a:r>
              <a:rPr lang="de-DE" dirty="0"/>
              <a:t>Das StaRUG ist in der Restrukturierungspraxis angekommen:</a:t>
            </a:r>
          </a:p>
        </p:txBody>
      </p:sp>
      <p:graphicFrame>
        <p:nvGraphicFramePr>
          <p:cNvPr id="6" name="Diagramm 5">
            <a:extLst>
              <a:ext uri="{FF2B5EF4-FFF2-40B4-BE49-F238E27FC236}">
                <a16:creationId xmlns:a16="http://schemas.microsoft.com/office/drawing/2014/main" id="{84F9FB17-9953-7BDF-17AA-9BA7AA63D76B}"/>
              </a:ext>
            </a:extLst>
          </p:cNvPr>
          <p:cNvGraphicFramePr/>
          <p:nvPr>
            <p:extLst>
              <p:ext uri="{D42A27DB-BD31-4B8C-83A1-F6EECF244321}">
                <p14:modId xmlns:p14="http://schemas.microsoft.com/office/powerpoint/2010/main" val="524291918"/>
              </p:ext>
            </p:extLst>
          </p:nvPr>
        </p:nvGraphicFramePr>
        <p:xfrm>
          <a:off x="1680103" y="2700511"/>
          <a:ext cx="6720417" cy="404823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6817311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6"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B3662-6F9F-C804-DE34-99CB8234CDF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BA42A1C-2A0A-C8C1-5A41-51EFC03CF744}"/>
              </a:ext>
            </a:extLst>
          </p:cNvPr>
          <p:cNvSpPr>
            <a:spLocks noGrp="1"/>
          </p:cNvSpPr>
          <p:nvPr>
            <p:ph type="title"/>
          </p:nvPr>
        </p:nvSpPr>
        <p:spPr>
          <a:xfrm>
            <a:off x="574675" y="252239"/>
            <a:ext cx="6625877" cy="936153"/>
          </a:xfrm>
        </p:spPr>
        <p:txBody>
          <a:bodyPr/>
          <a:lstStyle/>
          <a:p>
            <a:r>
              <a:rPr lang="de-DE" dirty="0"/>
              <a:t>B. Gesetzliche Sanierungsrahmen</a:t>
            </a:r>
            <a:br>
              <a:rPr lang="de-DE" dirty="0"/>
            </a:br>
            <a:r>
              <a:rPr lang="de-DE" dirty="0"/>
              <a:t>III. StaRUG - Rechtstatsachen</a:t>
            </a:r>
            <a:br>
              <a:rPr lang="de-DE" dirty="0"/>
            </a:br>
            <a:endParaRPr lang="de-DE" dirty="0"/>
          </a:p>
        </p:txBody>
      </p:sp>
      <p:sp>
        <p:nvSpPr>
          <p:cNvPr id="3" name="Inhaltsplatzhalter 2">
            <a:extLst>
              <a:ext uri="{FF2B5EF4-FFF2-40B4-BE49-F238E27FC236}">
                <a16:creationId xmlns:a16="http://schemas.microsoft.com/office/drawing/2014/main" id="{4FDA201C-06F3-1FF2-62FF-98ED8279518E}"/>
              </a:ext>
            </a:extLst>
          </p:cNvPr>
          <p:cNvSpPr>
            <a:spLocks noGrp="1"/>
          </p:cNvSpPr>
          <p:nvPr>
            <p:ph idx="1"/>
          </p:nvPr>
        </p:nvSpPr>
        <p:spPr>
          <a:xfrm>
            <a:off x="576262" y="1260351"/>
            <a:ext cx="9144570" cy="5616624"/>
          </a:xfrm>
        </p:spPr>
        <p:txBody>
          <a:bodyPr>
            <a:normAutofit fontScale="92500" lnSpcReduction="10000"/>
          </a:bodyPr>
          <a:lstStyle/>
          <a:p>
            <a:pPr lvl="1"/>
            <a:r>
              <a:rPr lang="de-DE" dirty="0"/>
              <a:t>Gerichtskosten gering (250–1.500 EUR), aber hohe Kosten für Berater und Restrukturierungsbeauftragten (schnell sechsstellig, Großfälle auch achtstellig: BayWa ca. 30 Mio. EUR, d. h. 50% des neuen Geldes!)</a:t>
            </a:r>
          </a:p>
          <a:p>
            <a:pPr lvl="1"/>
            <a:r>
              <a:rPr lang="de-DE" dirty="0"/>
              <a:t>Steigende Anzahl der Verfahrensaufhebungen (Gruppenbildung, Gleichbehandlung, absolute Priorität, verspätete Anzeigen)</a:t>
            </a:r>
          </a:p>
          <a:p>
            <a:pPr lvl="1"/>
            <a:r>
              <a:rPr lang="de-DE" dirty="0"/>
              <a:t>Uneinheitliche Rechtsprechung der 24 Restrukturierungsgerichte </a:t>
            </a:r>
          </a:p>
          <a:p>
            <a:pPr lvl="1"/>
            <a:r>
              <a:rPr lang="de-DE" dirty="0"/>
              <a:t>Primär Instrument für gehobenen Mittelstand Unternehmen – mit Ausreißern</a:t>
            </a:r>
          </a:p>
          <a:p>
            <a:pPr lvl="1"/>
            <a:endParaRPr lang="de-DE" dirty="0"/>
          </a:p>
        </p:txBody>
      </p:sp>
    </p:spTree>
    <p:extLst>
      <p:ext uri="{BB962C8B-B14F-4D97-AF65-F5344CB8AC3E}">
        <p14:creationId xmlns:p14="http://schemas.microsoft.com/office/powerpoint/2010/main" val="36987292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4A64BD-58ED-7549-39DC-29921C0615E5}"/>
              </a:ext>
            </a:extLst>
          </p:cNvPr>
          <p:cNvSpPr>
            <a:spLocks noGrp="1"/>
          </p:cNvSpPr>
          <p:nvPr>
            <p:ph type="title"/>
          </p:nvPr>
        </p:nvSpPr>
        <p:spPr/>
        <p:txBody>
          <a:bodyPr/>
          <a:lstStyle/>
          <a:p>
            <a:r>
              <a:rPr lang="de-DE" dirty="0"/>
              <a:t>Einführung</a:t>
            </a:r>
            <a:br>
              <a:rPr lang="de-DE" dirty="0"/>
            </a:br>
            <a:r>
              <a:rPr lang="de-DE" dirty="0"/>
              <a:t>Status Quo</a:t>
            </a:r>
          </a:p>
        </p:txBody>
      </p:sp>
      <p:pic>
        <p:nvPicPr>
          <p:cNvPr id="7" name="Grafik 6">
            <a:extLst>
              <a:ext uri="{FF2B5EF4-FFF2-40B4-BE49-F238E27FC236}">
                <a16:creationId xmlns:a16="http://schemas.microsoft.com/office/drawing/2014/main" id="{B26AD89B-607F-E5AA-CFBA-69F67DC3D9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256" y="2517550"/>
            <a:ext cx="7944112" cy="2526161"/>
          </a:xfrm>
          <a:prstGeom prst="rect">
            <a:avLst/>
          </a:prstGeom>
        </p:spPr>
      </p:pic>
      <p:pic>
        <p:nvPicPr>
          <p:cNvPr id="9" name="Grafik 8">
            <a:extLst>
              <a:ext uri="{FF2B5EF4-FFF2-40B4-BE49-F238E27FC236}">
                <a16:creationId xmlns:a16="http://schemas.microsoft.com/office/drawing/2014/main" id="{7C510ECA-C303-7630-068B-B3FDC4DD0EE6}"/>
              </a:ext>
            </a:extLst>
          </p:cNvPr>
          <p:cNvPicPr>
            <a:picLocks noChangeAspect="1"/>
          </p:cNvPicPr>
          <p:nvPr/>
        </p:nvPicPr>
        <p:blipFill>
          <a:blip r:embed="rId3">
            <a:alphaModFix amt="86000"/>
            <a:extLst>
              <a:ext uri="{28A0092B-C50C-407E-A947-70E740481C1C}">
                <a14:useLocalDpi xmlns:a14="http://schemas.microsoft.com/office/drawing/2010/main" val="0"/>
              </a:ext>
            </a:extLst>
          </a:blip>
          <a:stretch>
            <a:fillRect/>
          </a:stretch>
        </p:blipFill>
        <p:spPr>
          <a:xfrm rot="20537666">
            <a:off x="684104" y="2417895"/>
            <a:ext cx="8364117" cy="1066949"/>
          </a:xfrm>
          <a:prstGeom prst="rect">
            <a:avLst/>
          </a:prstGeom>
        </p:spPr>
      </p:pic>
      <p:pic>
        <p:nvPicPr>
          <p:cNvPr id="11" name="Grafik 10">
            <a:extLst>
              <a:ext uri="{FF2B5EF4-FFF2-40B4-BE49-F238E27FC236}">
                <a16:creationId xmlns:a16="http://schemas.microsoft.com/office/drawing/2014/main" id="{BB0FEC3E-E861-0099-58B7-366CA2032F3C}"/>
              </a:ext>
            </a:extLst>
          </p:cNvPr>
          <p:cNvPicPr>
            <a:picLocks noChangeAspect="1"/>
          </p:cNvPicPr>
          <p:nvPr/>
        </p:nvPicPr>
        <p:blipFill>
          <a:blip r:embed="rId4">
            <a:alphaModFix amt="82000"/>
            <a:extLst>
              <a:ext uri="{28A0092B-C50C-407E-A947-70E740481C1C}">
                <a14:useLocalDpi xmlns:a14="http://schemas.microsoft.com/office/drawing/2010/main" val="0"/>
              </a:ext>
            </a:extLst>
          </a:blip>
          <a:stretch>
            <a:fillRect/>
          </a:stretch>
        </p:blipFill>
        <p:spPr>
          <a:xfrm rot="424381">
            <a:off x="701419" y="3471511"/>
            <a:ext cx="9030960" cy="2619741"/>
          </a:xfrm>
          <a:prstGeom prst="rect">
            <a:avLst/>
          </a:prstGeom>
          <a:effectLst>
            <a:glow rad="127000">
              <a:schemeClr val="accent1">
                <a:alpha val="0"/>
              </a:schemeClr>
            </a:glow>
          </a:effectLst>
        </p:spPr>
      </p:pic>
      <p:pic>
        <p:nvPicPr>
          <p:cNvPr id="13" name="Grafik 12">
            <a:extLst>
              <a:ext uri="{FF2B5EF4-FFF2-40B4-BE49-F238E27FC236}">
                <a16:creationId xmlns:a16="http://schemas.microsoft.com/office/drawing/2014/main" id="{0F3E6607-DC2D-9158-7DE7-BB21A1D47025}"/>
              </a:ext>
            </a:extLst>
          </p:cNvPr>
          <p:cNvPicPr>
            <a:picLocks noChangeAspect="1"/>
          </p:cNvPicPr>
          <p:nvPr/>
        </p:nvPicPr>
        <p:blipFill>
          <a:blip r:embed="rId5">
            <a:alphaModFix amt="88000"/>
            <a:extLst>
              <a:ext uri="{28A0092B-C50C-407E-A947-70E740481C1C}">
                <a14:useLocalDpi xmlns:a14="http://schemas.microsoft.com/office/drawing/2010/main" val="0"/>
              </a:ext>
            </a:extLst>
          </a:blip>
          <a:stretch>
            <a:fillRect/>
          </a:stretch>
        </p:blipFill>
        <p:spPr>
          <a:xfrm rot="21071647">
            <a:off x="2837660" y="3790644"/>
            <a:ext cx="6058746" cy="1981477"/>
          </a:xfrm>
          <a:prstGeom prst="rect">
            <a:avLst/>
          </a:prstGeom>
        </p:spPr>
      </p:pic>
      <p:pic>
        <p:nvPicPr>
          <p:cNvPr id="15" name="Grafik 14">
            <a:extLst>
              <a:ext uri="{FF2B5EF4-FFF2-40B4-BE49-F238E27FC236}">
                <a16:creationId xmlns:a16="http://schemas.microsoft.com/office/drawing/2014/main" id="{EC02564E-1546-CF89-4DF4-0E4565C28769}"/>
              </a:ext>
            </a:extLst>
          </p:cNvPr>
          <p:cNvPicPr>
            <a:picLocks noChangeAspect="1"/>
          </p:cNvPicPr>
          <p:nvPr/>
        </p:nvPicPr>
        <p:blipFill>
          <a:blip r:embed="rId6">
            <a:alphaModFix amt="92000"/>
            <a:extLst>
              <a:ext uri="{28A0092B-C50C-407E-A947-70E740481C1C}">
                <a14:useLocalDpi xmlns:a14="http://schemas.microsoft.com/office/drawing/2010/main" val="0"/>
              </a:ext>
            </a:extLst>
          </a:blip>
          <a:stretch>
            <a:fillRect/>
          </a:stretch>
        </p:blipFill>
        <p:spPr>
          <a:xfrm rot="691444">
            <a:off x="1488857" y="2546430"/>
            <a:ext cx="7794572" cy="971324"/>
          </a:xfrm>
          <a:prstGeom prst="rect">
            <a:avLst/>
          </a:prstGeom>
        </p:spPr>
      </p:pic>
      <p:pic>
        <p:nvPicPr>
          <p:cNvPr id="17" name="Grafik 16">
            <a:extLst>
              <a:ext uri="{FF2B5EF4-FFF2-40B4-BE49-F238E27FC236}">
                <a16:creationId xmlns:a16="http://schemas.microsoft.com/office/drawing/2014/main" id="{306140E3-BB48-F277-6F90-D73AF25F1804}"/>
              </a:ext>
            </a:extLst>
          </p:cNvPr>
          <p:cNvPicPr>
            <a:picLocks noChangeAspect="1"/>
          </p:cNvPicPr>
          <p:nvPr/>
        </p:nvPicPr>
        <p:blipFill>
          <a:blip r:embed="rId7">
            <a:alphaModFix amt="75000"/>
            <a:extLst>
              <a:ext uri="{28A0092B-C50C-407E-A947-70E740481C1C}">
                <a14:useLocalDpi xmlns:a14="http://schemas.microsoft.com/office/drawing/2010/main" val="0"/>
              </a:ext>
            </a:extLst>
          </a:blip>
          <a:stretch>
            <a:fillRect/>
          </a:stretch>
        </p:blipFill>
        <p:spPr>
          <a:xfrm rot="20107345">
            <a:off x="1330156" y="4104011"/>
            <a:ext cx="7773485" cy="1047896"/>
          </a:xfrm>
          <a:prstGeom prst="rect">
            <a:avLst/>
          </a:prstGeom>
        </p:spPr>
      </p:pic>
      <p:pic>
        <p:nvPicPr>
          <p:cNvPr id="19" name="Grafik 18">
            <a:extLst>
              <a:ext uri="{FF2B5EF4-FFF2-40B4-BE49-F238E27FC236}">
                <a16:creationId xmlns:a16="http://schemas.microsoft.com/office/drawing/2014/main" id="{930E67B3-C955-F4C3-2D61-66521CF6D37C}"/>
              </a:ext>
            </a:extLst>
          </p:cNvPr>
          <p:cNvPicPr>
            <a:picLocks noChangeAspect="1"/>
          </p:cNvPicPr>
          <p:nvPr/>
        </p:nvPicPr>
        <p:blipFill>
          <a:blip r:embed="rId8">
            <a:alphaModFix amt="76000"/>
            <a:extLst>
              <a:ext uri="{28A0092B-C50C-407E-A947-70E740481C1C}">
                <a14:useLocalDpi xmlns:a14="http://schemas.microsoft.com/office/drawing/2010/main" val="0"/>
              </a:ext>
            </a:extLst>
          </a:blip>
          <a:stretch>
            <a:fillRect/>
          </a:stretch>
        </p:blipFill>
        <p:spPr>
          <a:xfrm rot="1650313">
            <a:off x="1974015" y="3109292"/>
            <a:ext cx="6996691" cy="1589079"/>
          </a:xfrm>
          <a:prstGeom prst="rect">
            <a:avLst/>
          </a:prstGeom>
        </p:spPr>
      </p:pic>
      <p:pic>
        <p:nvPicPr>
          <p:cNvPr id="21" name="Grafik 20">
            <a:extLst>
              <a:ext uri="{FF2B5EF4-FFF2-40B4-BE49-F238E27FC236}">
                <a16:creationId xmlns:a16="http://schemas.microsoft.com/office/drawing/2014/main" id="{682ACF74-B319-7701-F6B1-DFF2E3B54A5F}"/>
              </a:ext>
            </a:extLst>
          </p:cNvPr>
          <p:cNvPicPr>
            <a:picLocks noChangeAspect="1"/>
          </p:cNvPicPr>
          <p:nvPr/>
        </p:nvPicPr>
        <p:blipFill>
          <a:blip r:embed="rId9">
            <a:alphaModFix amt="81000"/>
            <a:extLst>
              <a:ext uri="{28A0092B-C50C-407E-A947-70E740481C1C}">
                <a14:useLocalDpi xmlns:a14="http://schemas.microsoft.com/office/drawing/2010/main" val="0"/>
              </a:ext>
            </a:extLst>
          </a:blip>
          <a:stretch>
            <a:fillRect/>
          </a:stretch>
        </p:blipFill>
        <p:spPr>
          <a:xfrm rot="21375147">
            <a:off x="1095336" y="3789241"/>
            <a:ext cx="7960184" cy="2508940"/>
          </a:xfrm>
          <a:prstGeom prst="rect">
            <a:avLst/>
          </a:prstGeom>
        </p:spPr>
      </p:pic>
      <p:pic>
        <p:nvPicPr>
          <p:cNvPr id="27" name="Grafik 26">
            <a:extLst>
              <a:ext uri="{FF2B5EF4-FFF2-40B4-BE49-F238E27FC236}">
                <a16:creationId xmlns:a16="http://schemas.microsoft.com/office/drawing/2014/main" id="{6356377A-F636-B28E-93A9-573949BAFECD}"/>
              </a:ext>
            </a:extLst>
          </p:cNvPr>
          <p:cNvPicPr>
            <a:picLocks noChangeAspect="1"/>
          </p:cNvPicPr>
          <p:nvPr/>
        </p:nvPicPr>
        <p:blipFill>
          <a:blip r:embed="rId10">
            <a:alphaModFix amt="86000"/>
            <a:extLst>
              <a:ext uri="{28A0092B-C50C-407E-A947-70E740481C1C}">
                <a14:useLocalDpi xmlns:a14="http://schemas.microsoft.com/office/drawing/2010/main" val="0"/>
              </a:ext>
            </a:extLst>
          </a:blip>
          <a:stretch>
            <a:fillRect/>
          </a:stretch>
        </p:blipFill>
        <p:spPr>
          <a:xfrm rot="433333">
            <a:off x="954797" y="2067165"/>
            <a:ext cx="8241260" cy="1929854"/>
          </a:xfrm>
          <a:prstGeom prst="rect">
            <a:avLst/>
          </a:prstGeom>
        </p:spPr>
      </p:pic>
      <p:pic>
        <p:nvPicPr>
          <p:cNvPr id="29" name="Grafik 28">
            <a:extLst>
              <a:ext uri="{FF2B5EF4-FFF2-40B4-BE49-F238E27FC236}">
                <a16:creationId xmlns:a16="http://schemas.microsoft.com/office/drawing/2014/main" id="{F368EDFB-7481-8B34-A2F2-E5CF2F17CED3}"/>
              </a:ext>
            </a:extLst>
          </p:cNvPr>
          <p:cNvPicPr>
            <a:picLocks noChangeAspect="1"/>
          </p:cNvPicPr>
          <p:nvPr/>
        </p:nvPicPr>
        <p:blipFill>
          <a:blip r:embed="rId11">
            <a:alphaModFix amt="79000"/>
            <a:extLst>
              <a:ext uri="{28A0092B-C50C-407E-A947-70E740481C1C}">
                <a14:useLocalDpi xmlns:a14="http://schemas.microsoft.com/office/drawing/2010/main" val="0"/>
              </a:ext>
            </a:extLst>
          </a:blip>
          <a:stretch>
            <a:fillRect/>
          </a:stretch>
        </p:blipFill>
        <p:spPr>
          <a:xfrm rot="20943836">
            <a:off x="1185036" y="2476756"/>
            <a:ext cx="7790588" cy="2563093"/>
          </a:xfrm>
          <a:prstGeom prst="rect">
            <a:avLst/>
          </a:prstGeom>
        </p:spPr>
      </p:pic>
    </p:spTree>
    <p:extLst>
      <p:ext uri="{BB962C8B-B14F-4D97-AF65-F5344CB8AC3E}">
        <p14:creationId xmlns:p14="http://schemas.microsoft.com/office/powerpoint/2010/main" val="247613125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C672C-B59A-E2C5-3B48-0CD77990F33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15A0DAA-4CDA-2343-2C02-AF92A278B076}"/>
              </a:ext>
            </a:extLst>
          </p:cNvPr>
          <p:cNvSpPr>
            <a:spLocks noGrp="1"/>
          </p:cNvSpPr>
          <p:nvPr>
            <p:ph type="title"/>
          </p:nvPr>
        </p:nvSpPr>
        <p:spPr>
          <a:xfrm>
            <a:off x="574675" y="252239"/>
            <a:ext cx="6625877" cy="936153"/>
          </a:xfrm>
        </p:spPr>
        <p:txBody>
          <a:bodyPr/>
          <a:lstStyle/>
          <a:p>
            <a:r>
              <a:rPr lang="de-DE" dirty="0"/>
              <a:t>B. Gesetzliche Sanierungsrahmen</a:t>
            </a:r>
            <a:br>
              <a:rPr lang="de-DE" dirty="0"/>
            </a:br>
            <a:r>
              <a:rPr lang="de-DE" dirty="0"/>
              <a:t>III. StaRUG - Rechtsfragen</a:t>
            </a:r>
            <a:br>
              <a:rPr lang="de-DE" dirty="0"/>
            </a:br>
            <a:endParaRPr lang="de-DE" dirty="0"/>
          </a:p>
        </p:txBody>
      </p:sp>
      <p:sp>
        <p:nvSpPr>
          <p:cNvPr id="3" name="Inhaltsplatzhalter 2">
            <a:extLst>
              <a:ext uri="{FF2B5EF4-FFF2-40B4-BE49-F238E27FC236}">
                <a16:creationId xmlns:a16="http://schemas.microsoft.com/office/drawing/2014/main" id="{65BC227B-AD04-D8A1-6C2C-2CD50C817A62}"/>
              </a:ext>
            </a:extLst>
          </p:cNvPr>
          <p:cNvSpPr>
            <a:spLocks noGrp="1"/>
          </p:cNvSpPr>
          <p:nvPr>
            <p:ph idx="1"/>
          </p:nvPr>
        </p:nvSpPr>
        <p:spPr>
          <a:xfrm>
            <a:off x="576262" y="1260351"/>
            <a:ext cx="9144570" cy="5616624"/>
          </a:xfrm>
        </p:spPr>
        <p:txBody>
          <a:bodyPr>
            <a:normAutofit fontScale="85000" lnSpcReduction="20000"/>
          </a:bodyPr>
          <a:lstStyle/>
          <a:p>
            <a:pPr lvl="1"/>
            <a:r>
              <a:rPr lang="de-DE" dirty="0"/>
              <a:t>Zustimmung Anteilshalter zur Verfahrenseinleitung</a:t>
            </a:r>
          </a:p>
          <a:p>
            <a:pPr lvl="2"/>
            <a:r>
              <a:rPr lang="de-DE" dirty="0"/>
              <a:t>OLG Stuttgart vs. AG Hamburg</a:t>
            </a:r>
          </a:p>
          <a:p>
            <a:pPr lvl="1"/>
            <a:r>
              <a:rPr lang="de-DE" dirty="0"/>
              <a:t>Ermittlung der drohenden Zahlungsunfähigkeit und der nächstbesten Alternative</a:t>
            </a:r>
          </a:p>
          <a:p>
            <a:pPr lvl="1"/>
            <a:r>
              <a:rPr lang="de-DE" dirty="0"/>
              <a:t>Ausschluss Bezugsrecht</a:t>
            </a:r>
          </a:p>
          <a:p>
            <a:pPr lvl="2"/>
            <a:r>
              <a:rPr lang="de-DE" dirty="0"/>
              <a:t>insbes. wenn ein Anteilsinhaber übernimmt (VARTA, Leoni)</a:t>
            </a:r>
          </a:p>
          <a:p>
            <a:pPr lvl="1"/>
            <a:r>
              <a:rPr lang="de-DE" dirty="0"/>
              <a:t>Darlegungslast und Informationsrechte der Minderheit/Effektivität des Rechtsschutzes</a:t>
            </a:r>
          </a:p>
          <a:p>
            <a:pPr lvl="1"/>
            <a:r>
              <a:rPr lang="de-DE" dirty="0"/>
              <a:t>Doppel-StaRUG </a:t>
            </a:r>
          </a:p>
          <a:p>
            <a:pPr lvl="2"/>
            <a:r>
              <a:rPr lang="de-DE" dirty="0"/>
              <a:t>§ 33 Abs. 2 Satz 1 Nr. 4 StaRUG: Mind. 3 Jahre</a:t>
            </a:r>
          </a:p>
          <a:p>
            <a:pPr lvl="2"/>
            <a:r>
              <a:rPr lang="de-DE" dirty="0" err="1"/>
              <a:t>Branicks</a:t>
            </a:r>
            <a:r>
              <a:rPr lang="de-DE" dirty="0"/>
              <a:t> (2024/2026)?</a:t>
            </a:r>
          </a:p>
        </p:txBody>
      </p:sp>
    </p:spTree>
    <p:extLst>
      <p:ext uri="{BB962C8B-B14F-4D97-AF65-F5344CB8AC3E}">
        <p14:creationId xmlns:p14="http://schemas.microsoft.com/office/powerpoint/2010/main" val="28654795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706F5-930F-95FB-1B8C-DE943A1A62F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CA6A57C-2FDA-C108-EEF0-BD200365B2D9}"/>
              </a:ext>
            </a:extLst>
          </p:cNvPr>
          <p:cNvSpPr>
            <a:spLocks noGrp="1"/>
          </p:cNvSpPr>
          <p:nvPr>
            <p:ph type="title"/>
          </p:nvPr>
        </p:nvSpPr>
        <p:spPr>
          <a:xfrm>
            <a:off x="574675" y="252239"/>
            <a:ext cx="6625877" cy="936153"/>
          </a:xfrm>
        </p:spPr>
        <p:txBody>
          <a:bodyPr/>
          <a:lstStyle/>
          <a:p>
            <a:r>
              <a:rPr lang="de-DE" dirty="0"/>
              <a:t>C. Worauf es ankommt</a:t>
            </a:r>
            <a:br>
              <a:rPr lang="de-DE" dirty="0"/>
            </a:br>
            <a:br>
              <a:rPr lang="de-DE" dirty="0"/>
            </a:br>
            <a:endParaRPr lang="de-DE" dirty="0"/>
          </a:p>
        </p:txBody>
      </p:sp>
      <p:sp>
        <p:nvSpPr>
          <p:cNvPr id="3" name="Inhaltsplatzhalter 2">
            <a:extLst>
              <a:ext uri="{FF2B5EF4-FFF2-40B4-BE49-F238E27FC236}">
                <a16:creationId xmlns:a16="http://schemas.microsoft.com/office/drawing/2014/main" id="{75292ECC-19BA-DB91-D088-7771A670CF3A}"/>
              </a:ext>
            </a:extLst>
          </p:cNvPr>
          <p:cNvSpPr>
            <a:spLocks noGrp="1"/>
          </p:cNvSpPr>
          <p:nvPr>
            <p:ph idx="1"/>
          </p:nvPr>
        </p:nvSpPr>
        <p:spPr>
          <a:xfrm>
            <a:off x="576262" y="1260351"/>
            <a:ext cx="9144570" cy="5616624"/>
          </a:xfrm>
        </p:spPr>
        <p:txBody>
          <a:bodyPr>
            <a:normAutofit fontScale="85000" lnSpcReduction="20000"/>
          </a:bodyPr>
          <a:lstStyle/>
          <a:p>
            <a:pPr lvl="1"/>
            <a:r>
              <a:rPr lang="de-DE" b="1" dirty="0"/>
              <a:t>Frühzeitige Krisenidentifikation</a:t>
            </a:r>
            <a:r>
              <a:rPr lang="de-DE" dirty="0"/>
              <a:t>: </a:t>
            </a:r>
          </a:p>
          <a:p>
            <a:pPr lvl="2"/>
            <a:r>
              <a:rPr lang="de-DE" dirty="0"/>
              <a:t>hohe Flexibilität bei nur drohender Zahlungsunfähigkeit; </a:t>
            </a:r>
          </a:p>
          <a:p>
            <a:pPr lvl="2"/>
            <a:r>
              <a:rPr lang="de-DE" dirty="0"/>
              <a:t>Krisenfrüherkennung und Krisenmanagement nach </a:t>
            </a:r>
            <a:br>
              <a:rPr lang="de-DE" dirty="0"/>
            </a:br>
            <a:r>
              <a:rPr lang="de-DE" dirty="0"/>
              <a:t>§ 1 StaRUG </a:t>
            </a:r>
          </a:p>
          <a:p>
            <a:pPr lvl="3"/>
            <a:r>
              <a:rPr lang="de-DE" dirty="0"/>
              <a:t>IDW ES 16 als Rahmen (Entwurfsstand: 08.09.2025)</a:t>
            </a:r>
          </a:p>
          <a:p>
            <a:pPr lvl="1"/>
            <a:r>
              <a:rPr lang="de-DE" b="1" dirty="0"/>
              <a:t>Richtige Instrumentenwahl:</a:t>
            </a:r>
          </a:p>
          <a:p>
            <a:pPr lvl="2"/>
            <a:r>
              <a:rPr lang="de-DE" dirty="0"/>
              <a:t>StaRUG: finanzielle Restrukturierung bei Zahlungsfähigkeit; diskret, flexibel; Gesamtdauer 2–6 Monate (gerichtliches Verfahren 4 – 8 Wochen)</a:t>
            </a:r>
          </a:p>
          <a:p>
            <a:pPr lvl="2"/>
            <a:r>
              <a:rPr lang="de-DE" dirty="0"/>
              <a:t>Eigenverwaltung (ggf. Schutzschirm): Insolvenzgeld, Vertragsbeendigung; gut vorbereitet in 6 – 9 Monaten abschließbar</a:t>
            </a:r>
          </a:p>
          <a:p>
            <a:pPr lvl="2"/>
            <a:endParaRPr lang="de-DE" dirty="0"/>
          </a:p>
        </p:txBody>
      </p:sp>
    </p:spTree>
    <p:extLst>
      <p:ext uri="{BB962C8B-B14F-4D97-AF65-F5344CB8AC3E}">
        <p14:creationId xmlns:p14="http://schemas.microsoft.com/office/powerpoint/2010/main" val="257957085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D27A3-A02E-C288-6173-8EA7B5DA705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38954C2-D8F5-5CB0-E0BD-A1ABF31FAAB7}"/>
              </a:ext>
            </a:extLst>
          </p:cNvPr>
          <p:cNvSpPr>
            <a:spLocks noGrp="1"/>
          </p:cNvSpPr>
          <p:nvPr>
            <p:ph type="title"/>
          </p:nvPr>
        </p:nvSpPr>
        <p:spPr>
          <a:xfrm>
            <a:off x="574675" y="252239"/>
            <a:ext cx="6625877" cy="936153"/>
          </a:xfrm>
        </p:spPr>
        <p:txBody>
          <a:bodyPr/>
          <a:lstStyle/>
          <a:p>
            <a:r>
              <a:rPr lang="de-DE" dirty="0"/>
              <a:t>C. Worauf es ankommt</a:t>
            </a:r>
            <a:br>
              <a:rPr lang="de-DE" dirty="0"/>
            </a:br>
            <a:br>
              <a:rPr lang="de-DE" dirty="0"/>
            </a:br>
            <a:endParaRPr lang="de-DE" dirty="0"/>
          </a:p>
        </p:txBody>
      </p:sp>
      <p:sp>
        <p:nvSpPr>
          <p:cNvPr id="3" name="Inhaltsplatzhalter 2">
            <a:extLst>
              <a:ext uri="{FF2B5EF4-FFF2-40B4-BE49-F238E27FC236}">
                <a16:creationId xmlns:a16="http://schemas.microsoft.com/office/drawing/2014/main" id="{6DA4E6A5-260D-D7DC-A834-8D0D314102F2}"/>
              </a:ext>
            </a:extLst>
          </p:cNvPr>
          <p:cNvSpPr>
            <a:spLocks noGrp="1"/>
          </p:cNvSpPr>
          <p:nvPr>
            <p:ph idx="1"/>
          </p:nvPr>
        </p:nvSpPr>
        <p:spPr>
          <a:xfrm>
            <a:off x="576262" y="1260351"/>
            <a:ext cx="9144570" cy="5616624"/>
          </a:xfrm>
        </p:spPr>
        <p:txBody>
          <a:bodyPr>
            <a:normAutofit/>
          </a:bodyPr>
          <a:lstStyle/>
          <a:p>
            <a:pPr lvl="1"/>
            <a:r>
              <a:rPr lang="de-DE" b="1" dirty="0"/>
              <a:t>Sechs Erfolgsfaktoren in der Restrukturierung:</a:t>
            </a:r>
          </a:p>
          <a:p>
            <a:pPr lvl="2"/>
            <a:r>
              <a:rPr lang="de-DE" dirty="0"/>
              <a:t>Harte/ehrliche Analyse </a:t>
            </a:r>
          </a:p>
          <a:p>
            <a:pPr lvl="2"/>
            <a:r>
              <a:rPr lang="de-DE" dirty="0"/>
              <a:t>Konzentration auf Kerngeschäft/Tragfähiges Geschäftsmodell </a:t>
            </a:r>
          </a:p>
          <a:p>
            <a:pPr lvl="2"/>
            <a:r>
              <a:rPr lang="de-DE" dirty="0"/>
              <a:t>Sicherung der Lieferketten </a:t>
            </a:r>
          </a:p>
          <a:p>
            <a:pPr lvl="2"/>
            <a:r>
              <a:rPr lang="de-DE" dirty="0"/>
              <a:t>Kompetente Geschäftsführung / CRO </a:t>
            </a:r>
          </a:p>
          <a:p>
            <a:pPr lvl="2"/>
            <a:r>
              <a:rPr lang="de-DE" dirty="0"/>
              <a:t>Gute Berater </a:t>
            </a:r>
          </a:p>
          <a:p>
            <a:pPr lvl="2"/>
            <a:r>
              <a:rPr lang="de-DE" dirty="0"/>
              <a:t>Professionelle Kommunikation (Mitarbeiter, Kunden, Lieferanten, Finanzierer)</a:t>
            </a:r>
          </a:p>
        </p:txBody>
      </p:sp>
    </p:spTree>
    <p:extLst>
      <p:ext uri="{BB962C8B-B14F-4D97-AF65-F5344CB8AC3E}">
        <p14:creationId xmlns:p14="http://schemas.microsoft.com/office/powerpoint/2010/main" val="218407622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6A458-5BF8-DFDA-1D70-4CE945C7A16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0D9CE8E-190D-C4FB-3676-2B6C539F6E9B}"/>
              </a:ext>
            </a:extLst>
          </p:cNvPr>
          <p:cNvSpPr>
            <a:spLocks noGrp="1"/>
          </p:cNvSpPr>
          <p:nvPr>
            <p:ph type="title"/>
          </p:nvPr>
        </p:nvSpPr>
        <p:spPr>
          <a:xfrm>
            <a:off x="574675" y="252239"/>
            <a:ext cx="6625877" cy="936153"/>
          </a:xfrm>
        </p:spPr>
        <p:txBody>
          <a:bodyPr/>
          <a:lstStyle/>
          <a:p>
            <a:r>
              <a:rPr lang="de-DE" dirty="0"/>
              <a:t>C. Worauf es ankommt</a:t>
            </a:r>
            <a:br>
              <a:rPr lang="de-DE" dirty="0"/>
            </a:br>
            <a:br>
              <a:rPr lang="de-DE" dirty="0"/>
            </a:br>
            <a:endParaRPr lang="de-DE" dirty="0"/>
          </a:p>
        </p:txBody>
      </p:sp>
      <p:pic>
        <p:nvPicPr>
          <p:cNvPr id="7" name="Grafik 6">
            <a:extLst>
              <a:ext uri="{FF2B5EF4-FFF2-40B4-BE49-F238E27FC236}">
                <a16:creationId xmlns:a16="http://schemas.microsoft.com/office/drawing/2014/main" id="{9295BAFC-4F13-2CE3-C746-98A5D22083B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7932" y="801346"/>
            <a:ext cx="7944759" cy="5958569"/>
          </a:xfrm>
          <a:prstGeom prst="rect">
            <a:avLst/>
          </a:prstGeom>
        </p:spPr>
      </p:pic>
    </p:spTree>
    <p:extLst>
      <p:ext uri="{BB962C8B-B14F-4D97-AF65-F5344CB8AC3E}">
        <p14:creationId xmlns:p14="http://schemas.microsoft.com/office/powerpoint/2010/main" val="3202502062"/>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a:t>Vielen Dank!</a:t>
            </a:r>
          </a:p>
        </p:txBody>
      </p:sp>
    </p:spTree>
    <p:extLst>
      <p:ext uri="{BB962C8B-B14F-4D97-AF65-F5344CB8AC3E}">
        <p14:creationId xmlns:p14="http://schemas.microsoft.com/office/powerpoint/2010/main" val="409512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body" idx="4294967295"/>
          </p:nvPr>
        </p:nvSpPr>
        <p:spPr>
          <a:xfrm>
            <a:off x="287784" y="3420591"/>
            <a:ext cx="9433048" cy="3528391"/>
          </a:xfrm>
          <a:prstGeom prst="rect">
            <a:avLst/>
          </a:prstGeom>
        </p:spPr>
        <p:txBody>
          <a:bodyPr>
            <a:normAutofit/>
          </a:bodyPr>
          <a:lstStyle/>
          <a:p>
            <a:pPr lvl="1" algn="just">
              <a:lnSpc>
                <a:spcPct val="95000"/>
              </a:lnSpc>
              <a:buClr>
                <a:schemeClr val="accent2"/>
              </a:buClr>
              <a:buSzTx/>
              <a:buNone/>
            </a:pPr>
            <a:r>
              <a:rPr lang="de-DE" sz="1800" i="1" dirty="0"/>
              <a:t>	</a:t>
            </a:r>
            <a:r>
              <a:rPr lang="de-DE" sz="1800" dirty="0"/>
              <a:t>Dr. Stefan Proske ist seit 1998 Rechtsanwalt und seit 2012 Partner bei HEUKING KÜHN LÜER WOJTEK. Vorher war er in verschiedenen Insolvenzverwaltersozietäten zunächst in der Insolvenzverwaltung und später in der insolvenznahen Beratung tätig.</a:t>
            </a:r>
          </a:p>
          <a:p>
            <a:pPr lvl="1" algn="just" eaLnBrk="1" hangingPunct="1">
              <a:lnSpc>
                <a:spcPct val="95000"/>
              </a:lnSpc>
              <a:buClr>
                <a:schemeClr val="accent2"/>
              </a:buClr>
              <a:buSzTx/>
              <a:buNone/>
            </a:pPr>
            <a:r>
              <a:rPr lang="de-DE" sz="1800" dirty="0"/>
              <a:t>	Dr. Proske ist heute umfassend beratend und forensisch in allen Bereichen von Krise/Sanierung/Insolvenz tätig. Den Schwerpunkt seiner Praxis bildet die Beratung und Vertretung von Gläubigern, insbes. Kreditinstituten in der Krise ihres Kreditnehmers. Dabei setzt Dr. Proske mit seinem Team auch Ansprüche (etwa Absonderungsrechte in der Insolvenz des Kreditnehmers) durch und wehrt Ansprüche (etwa von Insolvenzverwaltern aus Anfechtung) ab.</a:t>
            </a:r>
          </a:p>
          <a:p>
            <a:pPr lvl="1" algn="just" eaLnBrk="1" hangingPunct="1">
              <a:lnSpc>
                <a:spcPct val="95000"/>
              </a:lnSpc>
              <a:buClr>
                <a:schemeClr val="accent2"/>
              </a:buClr>
              <a:buSzTx/>
              <a:buFont typeface="Wingdings" pitchFamily="2" charset="2"/>
              <a:buNone/>
            </a:pPr>
            <a:r>
              <a:rPr lang="de-DE" sz="1800" dirty="0"/>
              <a:t>	Neben der Fallbearbeitung veröffentlicht Dr. Proske regelmäßig zu verschiedenen insolvenzrechtlichen Themen und ist als Dozent für verschiedene Organisationen und im Rahmen von Mandantenseminaren aktiv.</a:t>
            </a:r>
          </a:p>
        </p:txBody>
      </p:sp>
      <p:sp>
        <p:nvSpPr>
          <p:cNvPr id="80900" name="Rectangle 7"/>
          <p:cNvSpPr>
            <a:spLocks noChangeArrowheads="1"/>
          </p:cNvSpPr>
          <p:nvPr/>
        </p:nvSpPr>
        <p:spPr bwMode="auto">
          <a:xfrm>
            <a:off x="2448024" y="946766"/>
            <a:ext cx="5902821" cy="2215991"/>
          </a:xfrm>
          <a:prstGeom prst="rect">
            <a:avLst/>
          </a:prstGeom>
          <a:noFill/>
          <a:ln w="9525">
            <a:noFill/>
            <a:miter lim="800000"/>
            <a:headEnd/>
            <a:tailEnd/>
          </a:ln>
        </p:spPr>
        <p:txBody>
          <a:bodyPr wrap="square" lIns="0" tIns="0" rIns="0" bIns="0" anchor="b">
            <a:spAutoFit/>
          </a:bodyPr>
          <a:lstStyle/>
          <a:p>
            <a:pPr defTabSz="1008063"/>
            <a:r>
              <a:rPr lang="de-DE" sz="1800" b="1" dirty="0">
                <a:solidFill>
                  <a:schemeClr val="tx1"/>
                </a:solidFill>
              </a:rPr>
              <a:t>Dr. Stefan Proske</a:t>
            </a:r>
          </a:p>
          <a:p>
            <a:pPr defTabSz="1008063"/>
            <a:r>
              <a:rPr lang="de-DE" sz="1800" b="1" dirty="0">
                <a:solidFill>
                  <a:schemeClr val="tx1"/>
                </a:solidFill>
              </a:rPr>
              <a:t>Rechtsanwalt, Partner</a:t>
            </a:r>
          </a:p>
          <a:p>
            <a:pPr defTabSz="1008063"/>
            <a:endParaRPr lang="de-DE" sz="1800" b="1" dirty="0">
              <a:solidFill>
                <a:schemeClr val="tx1"/>
              </a:solidFill>
            </a:endParaRPr>
          </a:p>
          <a:p>
            <a:pPr defTabSz="1008063"/>
            <a:r>
              <a:rPr lang="de-DE" sz="1800" b="1" dirty="0">
                <a:solidFill>
                  <a:schemeClr val="tx1"/>
                </a:solidFill>
              </a:rPr>
              <a:t>Kurfürstendamm 32</a:t>
            </a:r>
          </a:p>
          <a:p>
            <a:pPr defTabSz="1008063"/>
            <a:r>
              <a:rPr lang="de-DE" sz="1800" b="1" dirty="0">
                <a:solidFill>
                  <a:schemeClr val="tx1"/>
                </a:solidFill>
              </a:rPr>
              <a:t>10719 Berlin</a:t>
            </a:r>
          </a:p>
          <a:p>
            <a:pPr defTabSz="1008063"/>
            <a:r>
              <a:rPr lang="de-DE" sz="1800" b="1" dirty="0">
                <a:solidFill>
                  <a:schemeClr val="tx1"/>
                </a:solidFill>
              </a:rPr>
              <a:t>Tel.: +49 30 - 88 00 97 -15</a:t>
            </a:r>
          </a:p>
          <a:p>
            <a:pPr defTabSz="1008063"/>
            <a:r>
              <a:rPr lang="de-DE" sz="1800" b="1" dirty="0">
                <a:solidFill>
                  <a:schemeClr val="tx1"/>
                </a:solidFill>
              </a:rPr>
              <a:t>Fax: +49 30 - 88 00 97 -99</a:t>
            </a:r>
          </a:p>
          <a:p>
            <a:pPr defTabSz="1008063"/>
            <a:r>
              <a:rPr lang="de-DE" sz="1800" b="1" dirty="0">
                <a:solidFill>
                  <a:schemeClr val="tx1"/>
                </a:solidFill>
              </a:rPr>
              <a:t>E-Mail: s.proske@heuking.de</a:t>
            </a:r>
          </a:p>
        </p:txBody>
      </p:sp>
      <p:pic>
        <p:nvPicPr>
          <p:cNvPr id="80901" name="Grafik 1"/>
          <p:cNvPicPr>
            <a:picLocks noChangeAspect="1"/>
          </p:cNvPicPr>
          <p:nvPr/>
        </p:nvPicPr>
        <p:blipFill>
          <a:blip r:embed="rId3" cstate="print">
            <a:extLst>
              <a:ext uri="{28A0092B-C50C-407E-A947-70E740481C1C}">
                <a14:useLocalDpi xmlns:a14="http://schemas.microsoft.com/office/drawing/2010/main" val="0"/>
              </a:ext>
            </a:extLst>
          </a:blip>
          <a:srcRect/>
          <a:stretch/>
        </p:blipFill>
        <p:spPr bwMode="auto">
          <a:xfrm>
            <a:off x="671107" y="994744"/>
            <a:ext cx="1488885" cy="2149989"/>
          </a:xfrm>
          <a:prstGeom prst="rect">
            <a:avLst/>
          </a:prstGeom>
          <a:noFill/>
          <a:ln w="9525">
            <a:noFill/>
            <a:miter lim="800000"/>
            <a:headEnd/>
            <a:tailEnd/>
          </a:ln>
        </p:spPr>
      </p:pic>
      <p:sp>
        <p:nvSpPr>
          <p:cNvPr id="6" name="Titel 2"/>
          <p:cNvSpPr txBox="1">
            <a:spLocks/>
          </p:cNvSpPr>
          <p:nvPr/>
        </p:nvSpPr>
        <p:spPr>
          <a:xfrm>
            <a:off x="574675" y="252239"/>
            <a:ext cx="5113709" cy="473859"/>
          </a:xfrm>
          <a:prstGeom prst="rect">
            <a:avLst/>
          </a:prstGeom>
        </p:spPr>
        <p:txBody>
          <a:bodyPr/>
          <a:lstStyle>
            <a:lvl1pPr algn="l" defTabSz="1008063" rtl="0" eaLnBrk="1" fontAlgn="base" hangingPunct="1">
              <a:spcBef>
                <a:spcPct val="0"/>
              </a:spcBef>
              <a:spcAft>
                <a:spcPct val="0"/>
              </a:spcAft>
              <a:defRPr sz="2200" b="1">
                <a:solidFill>
                  <a:schemeClr val="tx2"/>
                </a:solidFill>
                <a:latin typeface="+mj-lt"/>
                <a:ea typeface="+mj-ea"/>
                <a:cs typeface="+mj-cs"/>
              </a:defRPr>
            </a:lvl1pPr>
            <a:lvl2pPr algn="l" defTabSz="1008063" rtl="0" eaLnBrk="1" fontAlgn="base" hangingPunct="1">
              <a:spcBef>
                <a:spcPct val="0"/>
              </a:spcBef>
              <a:spcAft>
                <a:spcPct val="0"/>
              </a:spcAft>
              <a:defRPr sz="2200" b="1">
                <a:solidFill>
                  <a:schemeClr val="tx2"/>
                </a:solidFill>
                <a:latin typeface="Arial" charset="0"/>
                <a:cs typeface="Arial" charset="0"/>
              </a:defRPr>
            </a:lvl2pPr>
            <a:lvl3pPr algn="l" defTabSz="1008063" rtl="0" eaLnBrk="1" fontAlgn="base" hangingPunct="1">
              <a:spcBef>
                <a:spcPct val="0"/>
              </a:spcBef>
              <a:spcAft>
                <a:spcPct val="0"/>
              </a:spcAft>
              <a:defRPr sz="2200" b="1">
                <a:solidFill>
                  <a:schemeClr val="tx2"/>
                </a:solidFill>
                <a:latin typeface="Arial" charset="0"/>
                <a:cs typeface="Arial" charset="0"/>
              </a:defRPr>
            </a:lvl3pPr>
            <a:lvl4pPr algn="l" defTabSz="1008063" rtl="0" eaLnBrk="1" fontAlgn="base" hangingPunct="1">
              <a:spcBef>
                <a:spcPct val="0"/>
              </a:spcBef>
              <a:spcAft>
                <a:spcPct val="0"/>
              </a:spcAft>
              <a:defRPr sz="2200" b="1">
                <a:solidFill>
                  <a:schemeClr val="tx2"/>
                </a:solidFill>
                <a:latin typeface="Arial" charset="0"/>
                <a:cs typeface="Arial" charset="0"/>
              </a:defRPr>
            </a:lvl4pPr>
            <a:lvl5pPr algn="l" defTabSz="1008063" rtl="0" eaLnBrk="1" fontAlgn="base" hangingPunct="1">
              <a:spcBef>
                <a:spcPct val="0"/>
              </a:spcBef>
              <a:spcAft>
                <a:spcPct val="0"/>
              </a:spcAft>
              <a:defRPr sz="2200" b="1">
                <a:solidFill>
                  <a:schemeClr val="tx2"/>
                </a:solidFill>
                <a:latin typeface="Arial" charset="0"/>
                <a:cs typeface="Arial" charset="0"/>
              </a:defRPr>
            </a:lvl5pPr>
            <a:lvl6pPr marL="457200" algn="l" defTabSz="1008063" rtl="0" eaLnBrk="1" fontAlgn="base" hangingPunct="1">
              <a:spcBef>
                <a:spcPct val="0"/>
              </a:spcBef>
              <a:spcAft>
                <a:spcPct val="0"/>
              </a:spcAft>
              <a:defRPr sz="2200" b="1">
                <a:solidFill>
                  <a:schemeClr val="tx2"/>
                </a:solidFill>
                <a:latin typeface="Arial" charset="0"/>
                <a:cs typeface="Arial" charset="0"/>
              </a:defRPr>
            </a:lvl6pPr>
            <a:lvl7pPr marL="914400" algn="l" defTabSz="1008063" rtl="0" eaLnBrk="1" fontAlgn="base" hangingPunct="1">
              <a:spcBef>
                <a:spcPct val="0"/>
              </a:spcBef>
              <a:spcAft>
                <a:spcPct val="0"/>
              </a:spcAft>
              <a:defRPr sz="2200" b="1">
                <a:solidFill>
                  <a:schemeClr val="tx2"/>
                </a:solidFill>
                <a:latin typeface="Arial" charset="0"/>
                <a:cs typeface="Arial" charset="0"/>
              </a:defRPr>
            </a:lvl7pPr>
            <a:lvl8pPr marL="1371600" algn="l" defTabSz="1008063" rtl="0" eaLnBrk="1" fontAlgn="base" hangingPunct="1">
              <a:spcBef>
                <a:spcPct val="0"/>
              </a:spcBef>
              <a:spcAft>
                <a:spcPct val="0"/>
              </a:spcAft>
              <a:defRPr sz="2200" b="1">
                <a:solidFill>
                  <a:schemeClr val="tx2"/>
                </a:solidFill>
                <a:latin typeface="Arial" charset="0"/>
                <a:cs typeface="Arial" charset="0"/>
              </a:defRPr>
            </a:lvl8pPr>
            <a:lvl9pPr marL="1828800" algn="l" defTabSz="1008063" rtl="0" eaLnBrk="1" fontAlgn="base" hangingPunct="1">
              <a:spcBef>
                <a:spcPct val="0"/>
              </a:spcBef>
              <a:spcAft>
                <a:spcPct val="0"/>
              </a:spcAft>
              <a:defRPr sz="2200" b="1">
                <a:solidFill>
                  <a:schemeClr val="tx2"/>
                </a:solidFill>
                <a:latin typeface="Arial" charset="0"/>
                <a:cs typeface="Arial" charset="0"/>
              </a:defRPr>
            </a:lvl9pPr>
          </a:lstStyle>
          <a:p>
            <a:r>
              <a:rPr lang="de-DE" sz="2800" kern="0" dirty="0"/>
              <a:t>Ansprechpartner</a:t>
            </a:r>
          </a:p>
        </p:txBody>
      </p:sp>
      <p:pic>
        <p:nvPicPr>
          <p:cNvPr id="3" name="Grafik 2"/>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412390" y="975708"/>
            <a:ext cx="1236434" cy="2158668"/>
          </a:xfrm>
          <a:prstGeom prst="rect">
            <a:avLst/>
          </a:prstGeom>
        </p:spPr>
      </p:pic>
      <p:pic>
        <p:nvPicPr>
          <p:cNvPr id="4" name="Grafik 3">
            <a:extLst>
              <a:ext uri="{FF2B5EF4-FFF2-40B4-BE49-F238E27FC236}">
                <a16:creationId xmlns:a16="http://schemas.microsoft.com/office/drawing/2014/main" id="{57BBA561-2D67-43E5-69D5-E77108E7DF7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687955" y="1018774"/>
            <a:ext cx="1520709" cy="2113785"/>
          </a:xfrm>
          <a:prstGeom prst="rect">
            <a:avLst/>
          </a:prstGeom>
        </p:spPr>
      </p:pic>
    </p:spTree>
    <p:extLst>
      <p:ext uri="{BB962C8B-B14F-4D97-AF65-F5344CB8AC3E}">
        <p14:creationId xmlns:p14="http://schemas.microsoft.com/office/powerpoint/2010/main" val="18260920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1" y="1427300"/>
            <a:ext cx="10080625" cy="1440000"/>
          </a:xfrm>
          <a:prstGeom prst="rect">
            <a:avLst/>
          </a:prstGeom>
          <a:solidFill>
            <a:srgbClr val="84B100"/>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43056" eaLnBrk="1" fontAlgn="auto" latinLnBrk="0" hangingPunct="1">
              <a:lnSpc>
                <a:spcPct val="100000"/>
              </a:lnSpc>
              <a:spcBef>
                <a:spcPts val="0"/>
              </a:spcBef>
              <a:spcAft>
                <a:spcPts val="0"/>
              </a:spcAft>
              <a:buClrTx/>
              <a:buSzTx/>
              <a:buFontTx/>
              <a:buNone/>
              <a:tabLst/>
              <a:defRPr/>
            </a:pPr>
            <a:endParaRPr kumimoji="0" lang="de-DE" sz="2100" b="0" i="0" u="none" strike="noStrike" kern="0" cap="none" spc="0" normalizeH="0" baseline="0" noProof="0">
              <a:ln>
                <a:noFill/>
              </a:ln>
              <a:solidFill>
                <a:prstClr val="white"/>
              </a:solidFill>
              <a:effectLst/>
              <a:uLnTx/>
              <a:uFillTx/>
              <a:latin typeface="Arial"/>
              <a:ea typeface="+mn-ea"/>
              <a:cs typeface="+mn-cs"/>
            </a:endParaRPr>
          </a:p>
        </p:txBody>
      </p:sp>
      <p:sp>
        <p:nvSpPr>
          <p:cNvPr id="5" name="Textfeld 4"/>
          <p:cNvSpPr txBox="1"/>
          <p:nvPr/>
        </p:nvSpPr>
        <p:spPr bwMode="white">
          <a:xfrm>
            <a:off x="287785" y="1439170"/>
            <a:ext cx="9505056" cy="1428129"/>
          </a:xfrm>
          <a:prstGeom prst="rect">
            <a:avLst/>
          </a:prstGeom>
          <a:noFill/>
        </p:spPr>
        <p:txBody>
          <a:bodyPr wrap="square" lIns="0" tIns="0" rIns="0" bIns="36000" rtlCol="0" anchor="ctr" anchorCtr="0">
            <a:noAutofit/>
          </a:bodyPr>
          <a:lstStyle/>
          <a:p>
            <a:pPr marL="0" lvl="0" indent="0">
              <a:lnSpc>
                <a:spcPts val="3400"/>
              </a:lnSpc>
              <a:spcAft>
                <a:spcPts val="400"/>
              </a:spcAft>
              <a:buFont typeface="+mj-lt"/>
              <a:buNone/>
            </a:pPr>
            <a:r>
              <a:rPr lang="de-DE" sz="2800" b="1" dirty="0">
                <a:solidFill>
                  <a:schemeClr val="bg1"/>
                </a:solidFill>
              </a:rPr>
              <a:t>Unsere Standorte</a:t>
            </a:r>
          </a:p>
        </p:txBody>
      </p:sp>
      <p:pic>
        <p:nvPicPr>
          <p:cNvPr id="7" name="Grafik 6">
            <a:extLst>
              <a:ext uri="{FF2B5EF4-FFF2-40B4-BE49-F238E27FC236}">
                <a16:creationId xmlns:a16="http://schemas.microsoft.com/office/drawing/2014/main" id="{AD6F5AA6-A242-48EB-B40E-CE471C099F1C}"/>
              </a:ext>
            </a:extLst>
          </p:cNvPr>
          <p:cNvPicPr>
            <a:picLocks noChangeAspect="1"/>
          </p:cNvPicPr>
          <p:nvPr/>
        </p:nvPicPr>
        <p:blipFill>
          <a:blip r:embed="rId2"/>
          <a:stretch>
            <a:fillRect/>
          </a:stretch>
        </p:blipFill>
        <p:spPr>
          <a:xfrm>
            <a:off x="0" y="1423261"/>
            <a:ext cx="10080625" cy="5289833"/>
          </a:xfrm>
          <a:prstGeom prst="rect">
            <a:avLst/>
          </a:prstGeom>
        </p:spPr>
      </p:pic>
    </p:spTree>
    <p:extLst>
      <p:ext uri="{BB962C8B-B14F-4D97-AF65-F5344CB8AC3E}">
        <p14:creationId xmlns:p14="http://schemas.microsoft.com/office/powerpoint/2010/main" val="26667118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 y="1427300"/>
            <a:ext cx="10080625" cy="1440000"/>
          </a:xfrm>
          <a:prstGeom prst="rect">
            <a:avLst/>
          </a:prstGeom>
          <a:solidFill>
            <a:srgbClr val="84B100"/>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43056" eaLnBrk="1" fontAlgn="auto" latinLnBrk="0" hangingPunct="1">
              <a:lnSpc>
                <a:spcPct val="100000"/>
              </a:lnSpc>
              <a:spcBef>
                <a:spcPts val="0"/>
              </a:spcBef>
              <a:spcAft>
                <a:spcPts val="0"/>
              </a:spcAft>
              <a:buClrTx/>
              <a:buSzTx/>
              <a:buFontTx/>
              <a:buNone/>
              <a:tabLst/>
              <a:defRPr/>
            </a:pPr>
            <a:endParaRPr kumimoji="0" lang="de-DE" sz="2100" b="0" i="0" u="none" strike="noStrike" kern="0" cap="none" spc="0" normalizeH="0" baseline="0" noProof="0">
              <a:ln>
                <a:noFill/>
              </a:ln>
              <a:solidFill>
                <a:prstClr val="white"/>
              </a:solidFill>
              <a:effectLst/>
              <a:uLnTx/>
              <a:uFillTx/>
              <a:latin typeface="Arial"/>
              <a:ea typeface="+mn-ea"/>
              <a:cs typeface="+mn-cs"/>
            </a:endParaRPr>
          </a:p>
        </p:txBody>
      </p:sp>
      <p:sp>
        <p:nvSpPr>
          <p:cNvPr id="3" name="Textfeld 2"/>
          <p:cNvSpPr txBox="1"/>
          <p:nvPr/>
        </p:nvSpPr>
        <p:spPr bwMode="white">
          <a:xfrm>
            <a:off x="287785" y="1439170"/>
            <a:ext cx="9505056" cy="1428129"/>
          </a:xfrm>
          <a:prstGeom prst="rect">
            <a:avLst/>
          </a:prstGeom>
          <a:noFill/>
        </p:spPr>
        <p:txBody>
          <a:bodyPr wrap="square" lIns="0" tIns="0" rIns="0" bIns="36000" rtlCol="0" anchor="ctr" anchorCtr="0">
            <a:noAutofit/>
          </a:bodyPr>
          <a:lstStyle/>
          <a:p>
            <a:pPr marL="0" lvl="0" indent="0">
              <a:lnSpc>
                <a:spcPct val="300000"/>
              </a:lnSpc>
              <a:spcAft>
                <a:spcPts val="400"/>
              </a:spcAft>
              <a:buFont typeface="+mj-lt"/>
              <a:buNone/>
            </a:pPr>
            <a:r>
              <a:rPr lang="de-DE" sz="2800" b="1" dirty="0">
                <a:solidFill>
                  <a:schemeClr val="bg1"/>
                </a:solidFill>
              </a:rPr>
              <a:t>Unsere Standorte</a:t>
            </a:r>
          </a:p>
        </p:txBody>
      </p:sp>
      <p:sp>
        <p:nvSpPr>
          <p:cNvPr id="4" name="Textfeld 3"/>
          <p:cNvSpPr txBox="1"/>
          <p:nvPr/>
        </p:nvSpPr>
        <p:spPr>
          <a:xfrm>
            <a:off x="412750" y="4591512"/>
            <a:ext cx="1584176" cy="936000"/>
          </a:xfrm>
          <a:prstGeom prst="rect">
            <a:avLst/>
          </a:prstGeom>
          <a:noFill/>
        </p:spPr>
        <p:txBody>
          <a:bodyPr wrap="square" lIns="0" tIns="0" rIns="0" bIns="0" rtlCol="0">
            <a:noAutofit/>
          </a:bodyPr>
          <a:lstStyle/>
          <a:p>
            <a:pPr>
              <a:lnSpc>
                <a:spcPts val="1500"/>
              </a:lnSpc>
            </a:pPr>
            <a:r>
              <a:rPr lang="de-DE" sz="1100" b="1" dirty="0">
                <a:solidFill>
                  <a:schemeClr val="tx1"/>
                </a:solidFill>
              </a:rPr>
              <a:t>Berlin</a:t>
            </a:r>
          </a:p>
          <a:p>
            <a:pPr marL="0" algn="l" defTabSz="1043056" rtl="0" eaLnBrk="1" latinLnBrk="0" hangingPunct="1">
              <a:lnSpc>
                <a:spcPts val="1500"/>
              </a:lnSpc>
            </a:pPr>
            <a:r>
              <a:rPr lang="de-DE" sz="1100" b="0" kern="1200" dirty="0">
                <a:solidFill>
                  <a:schemeClr val="tx1"/>
                </a:solidFill>
                <a:latin typeface="+mn-lt"/>
                <a:ea typeface="+mn-ea"/>
                <a:cs typeface="+mn-cs"/>
              </a:rPr>
              <a:t>Kurfürstendamm 32</a:t>
            </a:r>
          </a:p>
          <a:p>
            <a:pPr marL="0" algn="l" defTabSz="1043056" rtl="0" eaLnBrk="1" latinLnBrk="0" hangingPunct="1">
              <a:lnSpc>
                <a:spcPts val="1500"/>
              </a:lnSpc>
            </a:pPr>
            <a:r>
              <a:rPr lang="de-DE" sz="1100" b="0" kern="1200" dirty="0">
                <a:solidFill>
                  <a:schemeClr val="tx1"/>
                </a:solidFill>
                <a:latin typeface="+mn-lt"/>
                <a:ea typeface="+mn-ea"/>
                <a:cs typeface="+mn-cs"/>
              </a:rPr>
              <a:t>10719 Berlin</a:t>
            </a:r>
          </a:p>
          <a:p>
            <a:pPr>
              <a:lnSpc>
                <a:spcPts val="1500"/>
              </a:lnSpc>
            </a:pPr>
            <a:r>
              <a:rPr lang="de-DE" sz="1100" dirty="0">
                <a:solidFill>
                  <a:schemeClr val="tx1"/>
                </a:solidFill>
              </a:rPr>
              <a:t>T +49 30 88 00 97-0</a:t>
            </a:r>
          </a:p>
          <a:p>
            <a:pPr>
              <a:lnSpc>
                <a:spcPts val="1500"/>
              </a:lnSpc>
            </a:pPr>
            <a:r>
              <a:rPr lang="de-DE" sz="1100" dirty="0">
                <a:solidFill>
                  <a:schemeClr val="tx1"/>
                </a:solidFill>
              </a:rPr>
              <a:t>F +49 30 88 00 97-99</a:t>
            </a:r>
          </a:p>
        </p:txBody>
      </p:sp>
      <p:sp>
        <p:nvSpPr>
          <p:cNvPr id="5" name="Textfeld 4"/>
          <p:cNvSpPr txBox="1"/>
          <p:nvPr/>
        </p:nvSpPr>
        <p:spPr>
          <a:xfrm>
            <a:off x="411077" y="5724000"/>
            <a:ext cx="1584176" cy="936000"/>
          </a:xfrm>
          <a:prstGeom prst="rect">
            <a:avLst/>
          </a:prstGeom>
          <a:noFill/>
        </p:spPr>
        <p:txBody>
          <a:bodyPr wrap="square" lIns="0" tIns="0" rIns="0" bIns="0" rtlCol="0">
            <a:noAutofit/>
          </a:bodyPr>
          <a:lstStyle/>
          <a:p>
            <a:pPr>
              <a:lnSpc>
                <a:spcPts val="1500"/>
              </a:lnSpc>
            </a:pPr>
            <a:r>
              <a:rPr lang="de-DE" sz="1100" b="1" dirty="0">
                <a:solidFill>
                  <a:schemeClr val="tx1"/>
                </a:solidFill>
              </a:rPr>
              <a:t>Chemnitz</a:t>
            </a:r>
          </a:p>
          <a:p>
            <a:pPr>
              <a:lnSpc>
                <a:spcPts val="1500"/>
              </a:lnSpc>
            </a:pPr>
            <a:r>
              <a:rPr lang="de-DE" sz="1100" b="0" dirty="0">
                <a:solidFill>
                  <a:schemeClr val="tx1"/>
                </a:solidFill>
              </a:rPr>
              <a:t>Weststraße 16</a:t>
            </a:r>
          </a:p>
          <a:p>
            <a:pPr>
              <a:lnSpc>
                <a:spcPts val="1500"/>
              </a:lnSpc>
            </a:pPr>
            <a:r>
              <a:rPr lang="de-DE" sz="1100" b="0" dirty="0">
                <a:solidFill>
                  <a:schemeClr val="tx1"/>
                </a:solidFill>
              </a:rPr>
              <a:t>09112 Chemnitz</a:t>
            </a:r>
          </a:p>
          <a:p>
            <a:pPr>
              <a:lnSpc>
                <a:spcPts val="1500"/>
              </a:lnSpc>
            </a:pPr>
            <a:r>
              <a:rPr lang="de-DE" sz="1100" b="0" dirty="0">
                <a:solidFill>
                  <a:schemeClr val="tx1"/>
                </a:solidFill>
              </a:rPr>
              <a:t>T +49 371 38 203-0</a:t>
            </a:r>
          </a:p>
          <a:p>
            <a:pPr>
              <a:lnSpc>
                <a:spcPts val="1500"/>
              </a:lnSpc>
            </a:pPr>
            <a:r>
              <a:rPr lang="de-DE" sz="1100" b="0" dirty="0">
                <a:solidFill>
                  <a:schemeClr val="tx1"/>
                </a:solidFill>
              </a:rPr>
              <a:t>F +49 371 38 203-100</a:t>
            </a:r>
          </a:p>
        </p:txBody>
      </p:sp>
      <p:sp>
        <p:nvSpPr>
          <p:cNvPr id="6" name="Textfeld 5"/>
          <p:cNvSpPr txBox="1"/>
          <p:nvPr/>
        </p:nvSpPr>
        <p:spPr>
          <a:xfrm>
            <a:off x="2420324" y="4591512"/>
            <a:ext cx="1584176" cy="936000"/>
          </a:xfrm>
          <a:prstGeom prst="rect">
            <a:avLst/>
          </a:prstGeom>
          <a:noFill/>
        </p:spPr>
        <p:txBody>
          <a:bodyPr wrap="square" lIns="0" tIns="0" rIns="0" bIns="0" rtlCol="0">
            <a:noAutofit/>
          </a:bodyPr>
          <a:lstStyle/>
          <a:p>
            <a:pPr>
              <a:lnSpc>
                <a:spcPts val="1500"/>
              </a:lnSpc>
            </a:pPr>
            <a:r>
              <a:rPr lang="de-DE" sz="1100" b="1" dirty="0">
                <a:solidFill>
                  <a:schemeClr val="tx1"/>
                </a:solidFill>
              </a:rPr>
              <a:t>Düsseldorf</a:t>
            </a:r>
          </a:p>
          <a:p>
            <a:pPr>
              <a:lnSpc>
                <a:spcPts val="1500"/>
              </a:lnSpc>
            </a:pPr>
            <a:r>
              <a:rPr lang="de-DE" sz="1100" b="0" dirty="0">
                <a:solidFill>
                  <a:schemeClr val="tx1"/>
                </a:solidFill>
              </a:rPr>
              <a:t>Georg-Glock-Straße 4</a:t>
            </a:r>
          </a:p>
          <a:p>
            <a:pPr>
              <a:lnSpc>
                <a:spcPts val="1500"/>
              </a:lnSpc>
            </a:pPr>
            <a:r>
              <a:rPr lang="de-DE" sz="1100" b="0" dirty="0">
                <a:solidFill>
                  <a:schemeClr val="tx1"/>
                </a:solidFill>
              </a:rPr>
              <a:t>40474 Düsseldorf</a:t>
            </a:r>
          </a:p>
          <a:p>
            <a:pPr>
              <a:lnSpc>
                <a:spcPts val="1500"/>
              </a:lnSpc>
            </a:pPr>
            <a:r>
              <a:rPr lang="de-DE" sz="1100" b="0" dirty="0">
                <a:solidFill>
                  <a:schemeClr val="tx1"/>
                </a:solidFill>
              </a:rPr>
              <a:t>T +49 211 600 55-00</a:t>
            </a:r>
          </a:p>
          <a:p>
            <a:pPr>
              <a:lnSpc>
                <a:spcPts val="1500"/>
              </a:lnSpc>
            </a:pPr>
            <a:r>
              <a:rPr lang="de-DE" sz="1100" b="0" dirty="0">
                <a:solidFill>
                  <a:schemeClr val="tx1"/>
                </a:solidFill>
              </a:rPr>
              <a:t>F +49 211 600 55-050</a:t>
            </a:r>
          </a:p>
        </p:txBody>
      </p:sp>
      <p:sp>
        <p:nvSpPr>
          <p:cNvPr id="7" name="Textfeld 6"/>
          <p:cNvSpPr txBox="1"/>
          <p:nvPr/>
        </p:nvSpPr>
        <p:spPr>
          <a:xfrm>
            <a:off x="2418651" y="5735126"/>
            <a:ext cx="1584176" cy="936000"/>
          </a:xfrm>
          <a:prstGeom prst="rect">
            <a:avLst/>
          </a:prstGeom>
          <a:noFill/>
        </p:spPr>
        <p:txBody>
          <a:bodyPr wrap="square" lIns="0" tIns="0" rIns="0" bIns="0" rtlCol="0">
            <a:noAutofit/>
          </a:bodyPr>
          <a:lstStyle/>
          <a:p>
            <a:pPr>
              <a:lnSpc>
                <a:spcPts val="1500"/>
              </a:lnSpc>
            </a:pPr>
            <a:r>
              <a:rPr lang="de-DE" sz="1100" b="1" dirty="0">
                <a:solidFill>
                  <a:schemeClr val="tx1"/>
                </a:solidFill>
              </a:rPr>
              <a:t>Frankfurt</a:t>
            </a:r>
          </a:p>
          <a:p>
            <a:pPr>
              <a:lnSpc>
                <a:spcPts val="1500"/>
              </a:lnSpc>
            </a:pPr>
            <a:r>
              <a:rPr lang="de-DE" sz="1100" b="0" dirty="0">
                <a:solidFill>
                  <a:schemeClr val="tx1"/>
                </a:solidFill>
              </a:rPr>
              <a:t>Goetheplatz 5-7</a:t>
            </a:r>
          </a:p>
          <a:p>
            <a:pPr>
              <a:lnSpc>
                <a:spcPts val="1500"/>
              </a:lnSpc>
            </a:pPr>
            <a:r>
              <a:rPr lang="de-DE" sz="1100" b="0" dirty="0">
                <a:solidFill>
                  <a:schemeClr val="tx1"/>
                </a:solidFill>
              </a:rPr>
              <a:t>60313 Frankfurt am Main</a:t>
            </a:r>
          </a:p>
          <a:p>
            <a:pPr>
              <a:lnSpc>
                <a:spcPts val="1500"/>
              </a:lnSpc>
            </a:pPr>
            <a:r>
              <a:rPr lang="de-DE" sz="1100" b="0" dirty="0">
                <a:solidFill>
                  <a:schemeClr val="tx1"/>
                </a:solidFill>
              </a:rPr>
              <a:t>T +49 69 975 61-0 </a:t>
            </a:r>
          </a:p>
          <a:p>
            <a:pPr>
              <a:lnSpc>
                <a:spcPts val="1500"/>
              </a:lnSpc>
            </a:pPr>
            <a:r>
              <a:rPr lang="de-DE" sz="1100" b="0" dirty="0">
                <a:solidFill>
                  <a:schemeClr val="tx1"/>
                </a:solidFill>
              </a:rPr>
              <a:t>F +49 69 975 61-200</a:t>
            </a:r>
          </a:p>
        </p:txBody>
      </p:sp>
      <p:sp>
        <p:nvSpPr>
          <p:cNvPr id="8" name="Textfeld 7"/>
          <p:cNvSpPr txBox="1"/>
          <p:nvPr/>
        </p:nvSpPr>
        <p:spPr>
          <a:xfrm>
            <a:off x="4427898" y="4591512"/>
            <a:ext cx="1584176" cy="936000"/>
          </a:xfrm>
          <a:prstGeom prst="rect">
            <a:avLst/>
          </a:prstGeom>
          <a:noFill/>
        </p:spPr>
        <p:txBody>
          <a:bodyPr wrap="square" lIns="0" tIns="0" rIns="0" bIns="0" rtlCol="0">
            <a:noAutofit/>
          </a:bodyPr>
          <a:lstStyle/>
          <a:p>
            <a:pPr>
              <a:lnSpc>
                <a:spcPts val="1500"/>
              </a:lnSpc>
            </a:pPr>
            <a:r>
              <a:rPr lang="de-DE" sz="1100" b="1" dirty="0">
                <a:solidFill>
                  <a:schemeClr val="tx1"/>
                </a:solidFill>
              </a:rPr>
              <a:t>Hamburg</a:t>
            </a:r>
          </a:p>
          <a:p>
            <a:pPr>
              <a:lnSpc>
                <a:spcPts val="1500"/>
              </a:lnSpc>
            </a:pPr>
            <a:r>
              <a:rPr lang="de-DE" sz="1100" b="0" dirty="0">
                <a:solidFill>
                  <a:schemeClr val="tx1"/>
                </a:solidFill>
              </a:rPr>
              <a:t>Neuer Wall 63</a:t>
            </a:r>
          </a:p>
          <a:p>
            <a:pPr>
              <a:lnSpc>
                <a:spcPts val="1500"/>
              </a:lnSpc>
            </a:pPr>
            <a:r>
              <a:rPr lang="de-DE" sz="1100" b="0" dirty="0">
                <a:solidFill>
                  <a:schemeClr val="tx1"/>
                </a:solidFill>
              </a:rPr>
              <a:t>20354 Hamburg</a:t>
            </a:r>
          </a:p>
          <a:p>
            <a:pPr>
              <a:lnSpc>
                <a:spcPts val="1500"/>
              </a:lnSpc>
            </a:pPr>
            <a:r>
              <a:rPr lang="de-DE" sz="1100" b="0" dirty="0">
                <a:solidFill>
                  <a:schemeClr val="tx1"/>
                </a:solidFill>
              </a:rPr>
              <a:t>T +49 40 35 52 80-0</a:t>
            </a:r>
          </a:p>
          <a:p>
            <a:pPr>
              <a:lnSpc>
                <a:spcPts val="1500"/>
              </a:lnSpc>
            </a:pPr>
            <a:r>
              <a:rPr lang="de-DE" sz="1100" b="0" dirty="0">
                <a:solidFill>
                  <a:schemeClr val="tx1"/>
                </a:solidFill>
              </a:rPr>
              <a:t>F +49 40 35 52 80-80</a:t>
            </a:r>
          </a:p>
        </p:txBody>
      </p:sp>
      <p:sp>
        <p:nvSpPr>
          <p:cNvPr id="9" name="Textfeld 8"/>
          <p:cNvSpPr txBox="1"/>
          <p:nvPr/>
        </p:nvSpPr>
        <p:spPr>
          <a:xfrm>
            <a:off x="4426225" y="5724000"/>
            <a:ext cx="1584176" cy="936000"/>
          </a:xfrm>
          <a:prstGeom prst="rect">
            <a:avLst/>
          </a:prstGeom>
          <a:noFill/>
        </p:spPr>
        <p:txBody>
          <a:bodyPr wrap="square" lIns="0" tIns="0" rIns="0" bIns="0" rtlCol="0">
            <a:noAutofit/>
          </a:bodyPr>
          <a:lstStyle/>
          <a:p>
            <a:pPr>
              <a:lnSpc>
                <a:spcPts val="1500"/>
              </a:lnSpc>
            </a:pPr>
            <a:r>
              <a:rPr lang="de-DE" sz="1100" b="1" dirty="0">
                <a:solidFill>
                  <a:schemeClr val="tx1"/>
                </a:solidFill>
              </a:rPr>
              <a:t>Köln</a:t>
            </a:r>
          </a:p>
          <a:p>
            <a:pPr>
              <a:lnSpc>
                <a:spcPts val="1500"/>
              </a:lnSpc>
            </a:pPr>
            <a:r>
              <a:rPr lang="de-DE" sz="1100" b="0" dirty="0" err="1">
                <a:solidFill>
                  <a:schemeClr val="tx1"/>
                </a:solidFill>
              </a:rPr>
              <a:t>Magnusstraße</a:t>
            </a:r>
            <a:r>
              <a:rPr lang="de-DE" sz="1100" b="0" dirty="0">
                <a:solidFill>
                  <a:schemeClr val="tx1"/>
                </a:solidFill>
              </a:rPr>
              <a:t> 13</a:t>
            </a:r>
          </a:p>
          <a:p>
            <a:pPr>
              <a:lnSpc>
                <a:spcPts val="1500"/>
              </a:lnSpc>
            </a:pPr>
            <a:r>
              <a:rPr lang="de-DE" sz="1100" b="0" dirty="0">
                <a:solidFill>
                  <a:schemeClr val="tx1"/>
                </a:solidFill>
              </a:rPr>
              <a:t>50672 Köln</a:t>
            </a:r>
          </a:p>
          <a:p>
            <a:pPr>
              <a:lnSpc>
                <a:spcPts val="1500"/>
              </a:lnSpc>
            </a:pPr>
            <a:r>
              <a:rPr lang="de-DE" sz="1100" b="0" dirty="0">
                <a:solidFill>
                  <a:schemeClr val="tx1"/>
                </a:solidFill>
              </a:rPr>
              <a:t>T +49 221 20 52-0</a:t>
            </a:r>
          </a:p>
          <a:p>
            <a:pPr>
              <a:lnSpc>
                <a:spcPts val="1500"/>
              </a:lnSpc>
            </a:pPr>
            <a:r>
              <a:rPr lang="de-DE" sz="1100" b="0" dirty="0">
                <a:solidFill>
                  <a:schemeClr val="tx1"/>
                </a:solidFill>
              </a:rPr>
              <a:t>F +49 221 20 52-1</a:t>
            </a:r>
          </a:p>
        </p:txBody>
      </p:sp>
      <p:sp>
        <p:nvSpPr>
          <p:cNvPr id="10" name="Textfeld 9"/>
          <p:cNvSpPr txBox="1"/>
          <p:nvPr/>
        </p:nvSpPr>
        <p:spPr>
          <a:xfrm>
            <a:off x="6435472" y="4591512"/>
            <a:ext cx="1584176" cy="936000"/>
          </a:xfrm>
          <a:prstGeom prst="rect">
            <a:avLst/>
          </a:prstGeom>
          <a:noFill/>
        </p:spPr>
        <p:txBody>
          <a:bodyPr wrap="square" lIns="0" tIns="0" rIns="0" bIns="0" rtlCol="0">
            <a:noAutofit/>
          </a:bodyPr>
          <a:lstStyle/>
          <a:p>
            <a:pPr>
              <a:lnSpc>
                <a:spcPts val="1500"/>
              </a:lnSpc>
            </a:pPr>
            <a:r>
              <a:rPr lang="de-DE" sz="1100" b="1" dirty="0">
                <a:solidFill>
                  <a:schemeClr val="tx1"/>
                </a:solidFill>
              </a:rPr>
              <a:t>München</a:t>
            </a:r>
          </a:p>
          <a:p>
            <a:pPr>
              <a:lnSpc>
                <a:spcPts val="1500"/>
              </a:lnSpc>
            </a:pPr>
            <a:r>
              <a:rPr lang="de-DE" sz="1100" b="0" dirty="0">
                <a:solidFill>
                  <a:schemeClr val="tx1"/>
                </a:solidFill>
              </a:rPr>
              <a:t>Prinzregentenstraße 48</a:t>
            </a:r>
          </a:p>
          <a:p>
            <a:pPr>
              <a:lnSpc>
                <a:spcPts val="1500"/>
              </a:lnSpc>
            </a:pPr>
            <a:r>
              <a:rPr lang="de-DE" sz="1100" b="0" dirty="0">
                <a:solidFill>
                  <a:schemeClr val="tx1"/>
                </a:solidFill>
              </a:rPr>
              <a:t>80538 München</a:t>
            </a:r>
          </a:p>
          <a:p>
            <a:pPr>
              <a:lnSpc>
                <a:spcPts val="1500"/>
              </a:lnSpc>
            </a:pPr>
            <a:r>
              <a:rPr lang="de-DE" sz="1100" b="0" dirty="0">
                <a:solidFill>
                  <a:schemeClr val="tx1"/>
                </a:solidFill>
              </a:rPr>
              <a:t>T +49 89 540 31-0</a:t>
            </a:r>
          </a:p>
          <a:p>
            <a:pPr>
              <a:lnSpc>
                <a:spcPts val="1500"/>
              </a:lnSpc>
            </a:pPr>
            <a:r>
              <a:rPr lang="de-DE" sz="1100" b="0" dirty="0">
                <a:solidFill>
                  <a:schemeClr val="tx1"/>
                </a:solidFill>
              </a:rPr>
              <a:t>F +49 89 540 31-540</a:t>
            </a:r>
          </a:p>
        </p:txBody>
      </p:sp>
      <p:sp>
        <p:nvSpPr>
          <p:cNvPr id="11" name="Textfeld 10"/>
          <p:cNvSpPr txBox="1"/>
          <p:nvPr/>
        </p:nvSpPr>
        <p:spPr>
          <a:xfrm>
            <a:off x="6435472" y="5735126"/>
            <a:ext cx="1584176" cy="936000"/>
          </a:xfrm>
          <a:prstGeom prst="rect">
            <a:avLst/>
          </a:prstGeom>
          <a:noFill/>
        </p:spPr>
        <p:txBody>
          <a:bodyPr wrap="square" lIns="0" tIns="0" rIns="0" bIns="0" rtlCol="0">
            <a:noAutofit/>
          </a:bodyPr>
          <a:lstStyle/>
          <a:p>
            <a:pPr>
              <a:lnSpc>
                <a:spcPts val="1500"/>
              </a:lnSpc>
            </a:pPr>
            <a:r>
              <a:rPr lang="de-DE" sz="1100" b="1" dirty="0">
                <a:solidFill>
                  <a:schemeClr val="tx1"/>
                </a:solidFill>
              </a:rPr>
              <a:t>Stuttgart</a:t>
            </a:r>
          </a:p>
          <a:p>
            <a:pPr>
              <a:lnSpc>
                <a:spcPts val="1500"/>
              </a:lnSpc>
            </a:pPr>
            <a:r>
              <a:rPr lang="de-DE" sz="1100" b="0" dirty="0">
                <a:solidFill>
                  <a:schemeClr val="tx1"/>
                </a:solidFill>
              </a:rPr>
              <a:t>Augustenstraße 1 </a:t>
            </a:r>
          </a:p>
          <a:p>
            <a:pPr>
              <a:lnSpc>
                <a:spcPts val="1500"/>
              </a:lnSpc>
            </a:pPr>
            <a:r>
              <a:rPr lang="de-DE" sz="1100" b="0" dirty="0">
                <a:solidFill>
                  <a:schemeClr val="tx1"/>
                </a:solidFill>
              </a:rPr>
              <a:t>70178 Stuttgart</a:t>
            </a:r>
          </a:p>
          <a:p>
            <a:pPr>
              <a:lnSpc>
                <a:spcPts val="1500"/>
              </a:lnSpc>
            </a:pPr>
            <a:r>
              <a:rPr lang="de-DE" sz="1100" b="0" dirty="0">
                <a:solidFill>
                  <a:schemeClr val="tx1"/>
                </a:solidFill>
              </a:rPr>
              <a:t>T +49 711 22 04 579-0</a:t>
            </a:r>
          </a:p>
          <a:p>
            <a:pPr>
              <a:lnSpc>
                <a:spcPts val="1500"/>
              </a:lnSpc>
            </a:pPr>
            <a:r>
              <a:rPr lang="de-DE" sz="1100" b="0" dirty="0">
                <a:solidFill>
                  <a:schemeClr val="tx1"/>
                </a:solidFill>
              </a:rPr>
              <a:t>F +49 711 22 04 579-44</a:t>
            </a:r>
          </a:p>
        </p:txBody>
      </p:sp>
      <p:pic>
        <p:nvPicPr>
          <p:cNvPr id="15" name="Grafik 14">
            <a:extLst>
              <a:ext uri="{FF2B5EF4-FFF2-40B4-BE49-F238E27FC236}">
                <a16:creationId xmlns:a16="http://schemas.microsoft.com/office/drawing/2014/main" id="{AFCB1BCF-B351-4B85-AEEE-C6D26E567F86}"/>
              </a:ext>
            </a:extLst>
          </p:cNvPr>
          <p:cNvPicPr>
            <a:picLocks noChangeAspect="1"/>
          </p:cNvPicPr>
          <p:nvPr/>
        </p:nvPicPr>
        <p:blipFill>
          <a:blip r:embed="rId2"/>
          <a:stretch>
            <a:fillRect/>
          </a:stretch>
        </p:blipFill>
        <p:spPr>
          <a:xfrm>
            <a:off x="0" y="1427300"/>
            <a:ext cx="10101937" cy="5273739"/>
          </a:xfrm>
          <a:prstGeom prst="rect">
            <a:avLst/>
          </a:prstGeom>
        </p:spPr>
      </p:pic>
    </p:spTree>
    <p:extLst>
      <p:ext uri="{BB962C8B-B14F-4D97-AF65-F5344CB8AC3E}">
        <p14:creationId xmlns:p14="http://schemas.microsoft.com/office/powerpoint/2010/main" val="2922679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7837D-E0EF-9D9B-1395-AAB0A20464C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E7E10AC-0592-833C-990A-B270685F1C5F}"/>
              </a:ext>
            </a:extLst>
          </p:cNvPr>
          <p:cNvSpPr>
            <a:spLocks noGrp="1"/>
          </p:cNvSpPr>
          <p:nvPr>
            <p:ph type="title"/>
          </p:nvPr>
        </p:nvSpPr>
        <p:spPr/>
        <p:txBody>
          <a:bodyPr/>
          <a:lstStyle/>
          <a:p>
            <a:r>
              <a:rPr lang="de-DE" dirty="0"/>
              <a:t>Einführung</a:t>
            </a:r>
            <a:br>
              <a:rPr lang="de-DE" dirty="0"/>
            </a:br>
            <a:r>
              <a:rPr lang="de-DE" dirty="0"/>
              <a:t>Status Quo</a:t>
            </a:r>
          </a:p>
        </p:txBody>
      </p:sp>
      <p:sp>
        <p:nvSpPr>
          <p:cNvPr id="3" name="Inhaltsplatzhalter 2">
            <a:extLst>
              <a:ext uri="{FF2B5EF4-FFF2-40B4-BE49-F238E27FC236}">
                <a16:creationId xmlns:a16="http://schemas.microsoft.com/office/drawing/2014/main" id="{6A1C0957-63CE-88D3-2AD3-64AC55CC5CD1}"/>
              </a:ext>
            </a:extLst>
          </p:cNvPr>
          <p:cNvSpPr>
            <a:spLocks noGrp="1"/>
          </p:cNvSpPr>
          <p:nvPr>
            <p:ph idx="1"/>
          </p:nvPr>
        </p:nvSpPr>
        <p:spPr/>
        <p:txBody>
          <a:bodyPr>
            <a:normAutofit fontScale="92500" lnSpcReduction="10000"/>
          </a:bodyPr>
          <a:lstStyle/>
          <a:p>
            <a:pPr lvl="1"/>
            <a:r>
              <a:rPr lang="de-DE" dirty="0"/>
              <a:t>Ca. 23.900 Unternehmensinsolvenzen </a:t>
            </a:r>
            <a:r>
              <a:rPr lang="de-DE" b="1" dirty="0"/>
              <a:t>2025</a:t>
            </a:r>
            <a:r>
              <a:rPr lang="de-DE" dirty="0"/>
              <a:t> – höchster Stand seit über zehn Jahren</a:t>
            </a:r>
          </a:p>
          <a:p>
            <a:pPr lvl="2"/>
            <a:r>
              <a:rPr lang="de-DE" dirty="0"/>
              <a:t>davon 481 Großinsolvenzen (Umsatz &gt; 10 Mio. EUR) Verdreifachung seit 2021</a:t>
            </a:r>
          </a:p>
          <a:p>
            <a:pPr lvl="2"/>
            <a:r>
              <a:rPr lang="de-DE" dirty="0"/>
              <a:t>im Jahresvergleich 2025 zu 2024 ein Anstieg von über 25 %</a:t>
            </a:r>
          </a:p>
          <a:p>
            <a:pPr lvl="1"/>
            <a:r>
              <a:rPr lang="de-DE" dirty="0"/>
              <a:t>über 165.000 Industriearbeitsplätze binnen eines Jahres durch Insolvenzen verloren, ca. 285.000 betroffene Arbeitnehmer</a:t>
            </a:r>
          </a:p>
          <a:p>
            <a:pPr lvl="1"/>
            <a:r>
              <a:rPr lang="de-DE" dirty="0"/>
              <a:t>Wirtschaftlicher Gesamtschaden: 57 Mrd. EUR, durchschn. über 2 Mio. EUR pro Fall</a:t>
            </a:r>
          </a:p>
        </p:txBody>
      </p:sp>
    </p:spTree>
    <p:extLst>
      <p:ext uri="{BB962C8B-B14F-4D97-AF65-F5344CB8AC3E}">
        <p14:creationId xmlns:p14="http://schemas.microsoft.com/office/powerpoint/2010/main" val="76709863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E0684-21D3-9AB1-DE1E-E30F4E39662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A69A0C6-86A2-F35D-4F4C-92778DA1CE9B}"/>
              </a:ext>
            </a:extLst>
          </p:cNvPr>
          <p:cNvSpPr>
            <a:spLocks noGrp="1"/>
          </p:cNvSpPr>
          <p:nvPr>
            <p:ph type="title"/>
          </p:nvPr>
        </p:nvSpPr>
        <p:spPr/>
        <p:txBody>
          <a:bodyPr/>
          <a:lstStyle/>
          <a:p>
            <a:r>
              <a:rPr lang="de-DE" dirty="0"/>
              <a:t>Einführung</a:t>
            </a:r>
            <a:br>
              <a:rPr lang="de-DE" dirty="0"/>
            </a:br>
            <a:r>
              <a:rPr lang="de-DE" dirty="0"/>
              <a:t>Status Quo</a:t>
            </a:r>
          </a:p>
        </p:txBody>
      </p:sp>
      <p:sp>
        <p:nvSpPr>
          <p:cNvPr id="3" name="Inhaltsplatzhalter 2">
            <a:extLst>
              <a:ext uri="{FF2B5EF4-FFF2-40B4-BE49-F238E27FC236}">
                <a16:creationId xmlns:a16="http://schemas.microsoft.com/office/drawing/2014/main" id="{E2B39E4D-13B9-27C7-9BEC-84E946AE46FB}"/>
              </a:ext>
            </a:extLst>
          </p:cNvPr>
          <p:cNvSpPr>
            <a:spLocks noGrp="1"/>
          </p:cNvSpPr>
          <p:nvPr>
            <p:ph idx="1"/>
          </p:nvPr>
        </p:nvSpPr>
        <p:spPr>
          <a:xfrm>
            <a:off x="576262" y="1332359"/>
            <a:ext cx="9144570" cy="5616624"/>
          </a:xfrm>
        </p:spPr>
        <p:txBody>
          <a:bodyPr>
            <a:normAutofit/>
          </a:bodyPr>
          <a:lstStyle/>
          <a:p>
            <a:pPr lvl="1"/>
            <a:r>
              <a:rPr lang="de-DE" dirty="0"/>
              <a:t>Branchenverteilung bei Großinsolvenzen 2025 (lt. Falkensteg): </a:t>
            </a:r>
          </a:p>
          <a:p>
            <a:pPr lvl="2"/>
            <a:r>
              <a:rPr lang="de-DE" dirty="0"/>
              <a:t>Metallwarenhersteller 65 Fälle (= 13,5%)</a:t>
            </a:r>
          </a:p>
          <a:p>
            <a:pPr lvl="2"/>
            <a:r>
              <a:rPr lang="de-DE" dirty="0"/>
              <a:t>Automobilzulieferer 59 Fälle (= 12,3%) </a:t>
            </a:r>
          </a:p>
          <a:p>
            <a:pPr lvl="2"/>
            <a:r>
              <a:rPr lang="de-DE" dirty="0"/>
              <a:t>Elektrotechnik 53 Fälle (= 11,0 %) </a:t>
            </a:r>
          </a:p>
          <a:p>
            <a:pPr lvl="1"/>
            <a:r>
              <a:rPr lang="de-DE" dirty="0"/>
              <a:t>Herz der deutschen Industrie!</a:t>
            </a:r>
          </a:p>
        </p:txBody>
      </p:sp>
    </p:spTree>
    <p:extLst>
      <p:ext uri="{BB962C8B-B14F-4D97-AF65-F5344CB8AC3E}">
        <p14:creationId xmlns:p14="http://schemas.microsoft.com/office/powerpoint/2010/main" val="167517666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39011-DA43-382B-843B-D6247C22CB4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F9F20EA-BDB0-6DB0-CC82-7E42B74741A7}"/>
              </a:ext>
            </a:extLst>
          </p:cNvPr>
          <p:cNvSpPr>
            <a:spLocks noGrp="1"/>
          </p:cNvSpPr>
          <p:nvPr>
            <p:ph type="title"/>
          </p:nvPr>
        </p:nvSpPr>
        <p:spPr/>
        <p:txBody>
          <a:bodyPr/>
          <a:lstStyle/>
          <a:p>
            <a:r>
              <a:rPr lang="de-DE" dirty="0"/>
              <a:t>Einführung</a:t>
            </a:r>
            <a:br>
              <a:rPr lang="de-DE" dirty="0"/>
            </a:br>
            <a:r>
              <a:rPr lang="de-DE" dirty="0"/>
              <a:t>Status Quo</a:t>
            </a:r>
          </a:p>
        </p:txBody>
      </p:sp>
      <p:sp>
        <p:nvSpPr>
          <p:cNvPr id="3" name="Inhaltsplatzhalter 2">
            <a:extLst>
              <a:ext uri="{FF2B5EF4-FFF2-40B4-BE49-F238E27FC236}">
                <a16:creationId xmlns:a16="http://schemas.microsoft.com/office/drawing/2014/main" id="{8551CF82-5C57-A0F1-100C-ABF4BB1082E9}"/>
              </a:ext>
            </a:extLst>
          </p:cNvPr>
          <p:cNvSpPr>
            <a:spLocks noGrp="1"/>
          </p:cNvSpPr>
          <p:nvPr>
            <p:ph idx="1"/>
          </p:nvPr>
        </p:nvSpPr>
        <p:spPr/>
        <p:txBody>
          <a:bodyPr>
            <a:normAutofit fontScale="92500"/>
          </a:bodyPr>
          <a:lstStyle/>
          <a:p>
            <a:pPr lvl="1"/>
            <a:r>
              <a:rPr lang="de-DE" dirty="0"/>
              <a:t>Allianz Trade erwartet Anstieg der Insolvenzen in 2026 um 10 %; Großverfahren +10–20 %; Erwartung des weltweiten Höhepunkts an Unternehmensinsolvenzen erst 2027</a:t>
            </a:r>
          </a:p>
          <a:p>
            <a:pPr lvl="1"/>
            <a:r>
              <a:rPr lang="de-DE" dirty="0"/>
              <a:t>IWH-Insolvenztrend März 2026: </a:t>
            </a:r>
          </a:p>
          <a:p>
            <a:pPr lvl="2"/>
            <a:r>
              <a:rPr lang="de-DE" dirty="0"/>
              <a:t>Im Februar und März 2026 ungewöhnlich hohe Werte</a:t>
            </a:r>
          </a:p>
          <a:p>
            <a:pPr lvl="2"/>
            <a:r>
              <a:rPr lang="de-DE" dirty="0"/>
              <a:t>Zuwachs zunehmend durch Insolvenzen kleinerer Unternehmen getrieben </a:t>
            </a:r>
          </a:p>
          <a:p>
            <a:pPr lvl="2"/>
            <a:r>
              <a:rPr lang="de-DE" dirty="0"/>
              <a:t>Krise erfasst die gesamte Breite der Unternehmenslandschaft</a:t>
            </a:r>
          </a:p>
        </p:txBody>
      </p:sp>
    </p:spTree>
    <p:extLst>
      <p:ext uri="{BB962C8B-B14F-4D97-AF65-F5344CB8AC3E}">
        <p14:creationId xmlns:p14="http://schemas.microsoft.com/office/powerpoint/2010/main" val="210891144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F71A0-E046-7FD4-5A60-00EFADB3FCA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F91306B-D47C-5CDE-C524-DA070A43CCAE}"/>
              </a:ext>
            </a:extLst>
          </p:cNvPr>
          <p:cNvSpPr>
            <a:spLocks noGrp="1"/>
          </p:cNvSpPr>
          <p:nvPr>
            <p:ph type="title"/>
          </p:nvPr>
        </p:nvSpPr>
        <p:spPr>
          <a:xfrm>
            <a:off x="574675" y="252239"/>
            <a:ext cx="6697885" cy="936153"/>
          </a:xfrm>
        </p:spPr>
        <p:txBody>
          <a:bodyPr/>
          <a:lstStyle/>
          <a:p>
            <a:r>
              <a:rPr lang="de-DE" dirty="0"/>
              <a:t>Einführung</a:t>
            </a:r>
            <a:br>
              <a:rPr lang="de-DE" dirty="0"/>
            </a:br>
            <a:r>
              <a:rPr lang="de-DE" dirty="0"/>
              <a:t>Wie kommt es und wo geht es hin?</a:t>
            </a:r>
          </a:p>
        </p:txBody>
      </p:sp>
      <p:sp>
        <p:nvSpPr>
          <p:cNvPr id="3" name="Inhaltsplatzhalter 2">
            <a:extLst>
              <a:ext uri="{FF2B5EF4-FFF2-40B4-BE49-F238E27FC236}">
                <a16:creationId xmlns:a16="http://schemas.microsoft.com/office/drawing/2014/main" id="{E6BBE609-F005-04F1-E720-875E4F219C9D}"/>
              </a:ext>
            </a:extLst>
          </p:cNvPr>
          <p:cNvSpPr>
            <a:spLocks noGrp="1"/>
          </p:cNvSpPr>
          <p:nvPr>
            <p:ph idx="1"/>
          </p:nvPr>
        </p:nvSpPr>
        <p:spPr/>
        <p:txBody>
          <a:bodyPr>
            <a:normAutofit/>
          </a:bodyPr>
          <a:lstStyle/>
          <a:p>
            <a:pPr lvl="1"/>
            <a:r>
              <a:rPr lang="de-DE" dirty="0"/>
              <a:t>Zentrale These: Drei sich gegenseitig verstärkende Faktoren erschweren Sanierungen</a:t>
            </a:r>
          </a:p>
          <a:p>
            <a:pPr marL="931500" lvl="2" indent="-571500">
              <a:buFont typeface="+mj-lt"/>
              <a:buAutoNum type="romanUcPeriod"/>
            </a:pPr>
            <a:r>
              <a:rPr lang="de-DE" dirty="0"/>
              <a:t>explosive Krisenverläufe</a:t>
            </a:r>
          </a:p>
          <a:p>
            <a:pPr marL="931500" lvl="2" indent="-571500">
              <a:buFont typeface="+mj-lt"/>
              <a:buAutoNum type="romanUcPeriod"/>
            </a:pPr>
            <a:r>
              <a:rPr lang="de-DE" dirty="0"/>
              <a:t>hoher Zeitdruck in der Sanierung durch regulatorische Vorgaben gegenüber Finanzierern</a:t>
            </a:r>
          </a:p>
          <a:p>
            <a:pPr marL="931500" lvl="2" indent="-571500">
              <a:buFont typeface="+mj-lt"/>
              <a:buAutoNum type="romanUcPeriod"/>
            </a:pPr>
            <a:r>
              <a:rPr lang="de-DE" dirty="0"/>
              <a:t>fehlende Investoren</a:t>
            </a:r>
          </a:p>
          <a:p>
            <a:pPr lvl="1">
              <a:buClr>
                <a:srgbClr val="84B100"/>
              </a:buClr>
            </a:pPr>
            <a:r>
              <a:rPr lang="de-DE" dirty="0"/>
              <a:t>Ist unser rechtlicher Sanierungsrahmen dafür gewappnet?</a:t>
            </a:r>
          </a:p>
          <a:p>
            <a:pPr lvl="1">
              <a:buClr>
                <a:srgbClr val="84B100"/>
              </a:buClr>
            </a:pPr>
            <a:r>
              <a:rPr lang="de-DE" dirty="0"/>
              <a:t>Worauf es ankommt</a:t>
            </a:r>
          </a:p>
        </p:txBody>
      </p:sp>
    </p:spTree>
    <p:extLst>
      <p:ext uri="{BB962C8B-B14F-4D97-AF65-F5344CB8AC3E}">
        <p14:creationId xmlns:p14="http://schemas.microsoft.com/office/powerpoint/2010/main" val="149552637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DBCE4-190C-9F5A-E743-17A04CAE5BC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E065786-C89A-D228-3018-48D283D771A5}"/>
              </a:ext>
            </a:extLst>
          </p:cNvPr>
          <p:cNvSpPr>
            <a:spLocks noGrp="1"/>
          </p:cNvSpPr>
          <p:nvPr>
            <p:ph type="title"/>
          </p:nvPr>
        </p:nvSpPr>
        <p:spPr>
          <a:xfrm>
            <a:off x="574675" y="252239"/>
            <a:ext cx="5977805" cy="936153"/>
          </a:xfrm>
        </p:spPr>
        <p:txBody>
          <a:bodyPr/>
          <a:lstStyle/>
          <a:p>
            <a:r>
              <a:rPr lang="de-DE" dirty="0"/>
              <a:t>A. I. Explosive Krisenverläufe</a:t>
            </a:r>
            <a:br>
              <a:rPr lang="de-DE" dirty="0"/>
            </a:br>
            <a:r>
              <a:rPr lang="de-DE" dirty="0"/>
              <a:t>Multiples Krisenumfeld</a:t>
            </a:r>
          </a:p>
        </p:txBody>
      </p:sp>
      <p:sp>
        <p:nvSpPr>
          <p:cNvPr id="3" name="Inhaltsplatzhalter 2">
            <a:extLst>
              <a:ext uri="{FF2B5EF4-FFF2-40B4-BE49-F238E27FC236}">
                <a16:creationId xmlns:a16="http://schemas.microsoft.com/office/drawing/2014/main" id="{3F3155A2-755C-FE24-94EB-D09B492E0CF7}"/>
              </a:ext>
            </a:extLst>
          </p:cNvPr>
          <p:cNvSpPr>
            <a:spLocks noGrp="1"/>
          </p:cNvSpPr>
          <p:nvPr>
            <p:ph idx="1"/>
          </p:nvPr>
        </p:nvSpPr>
        <p:spPr/>
        <p:txBody>
          <a:bodyPr>
            <a:normAutofit/>
          </a:bodyPr>
          <a:lstStyle/>
          <a:p>
            <a:pPr lvl="1"/>
            <a:r>
              <a:rPr lang="de-DE" dirty="0"/>
              <a:t>Normalisierung nach Pandemie</a:t>
            </a:r>
          </a:p>
          <a:p>
            <a:pPr lvl="2"/>
            <a:r>
              <a:rPr lang="de-DE" dirty="0"/>
              <a:t>Corona-Hilfen haben viele Insolvenzen nur aufgeschoben</a:t>
            </a:r>
          </a:p>
          <a:p>
            <a:pPr lvl="1"/>
            <a:r>
              <a:rPr lang="de-DE" dirty="0"/>
              <a:t>Strukturkrise: </a:t>
            </a:r>
          </a:p>
          <a:p>
            <a:pPr lvl="2"/>
            <a:r>
              <a:rPr lang="de-DE" dirty="0"/>
              <a:t>kein konjunkturelles Phänomen, sondern struktureller Bruch </a:t>
            </a:r>
          </a:p>
          <a:p>
            <a:pPr lvl="1"/>
            <a:r>
              <a:rPr lang="de-DE" dirty="0"/>
              <a:t>Krisenverläufe drastisch beschleunigt: </a:t>
            </a:r>
          </a:p>
          <a:p>
            <a:pPr lvl="2"/>
            <a:r>
              <a:rPr lang="de-DE" dirty="0"/>
              <a:t>Liquiditätskrise in Wochen statt in Monaten</a:t>
            </a:r>
          </a:p>
          <a:p>
            <a:endParaRPr lang="de-DE" dirty="0"/>
          </a:p>
        </p:txBody>
      </p:sp>
    </p:spTree>
    <p:extLst>
      <p:ext uri="{BB962C8B-B14F-4D97-AF65-F5344CB8AC3E}">
        <p14:creationId xmlns:p14="http://schemas.microsoft.com/office/powerpoint/2010/main" val="20970764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55719-DABC-4F51-4FDA-3DFF71A5D0B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38BCBF4-EDA1-0D9E-1390-C876BE9787E0}"/>
              </a:ext>
            </a:extLst>
          </p:cNvPr>
          <p:cNvSpPr>
            <a:spLocks noGrp="1"/>
          </p:cNvSpPr>
          <p:nvPr>
            <p:ph type="title"/>
          </p:nvPr>
        </p:nvSpPr>
        <p:spPr>
          <a:xfrm>
            <a:off x="574675" y="252239"/>
            <a:ext cx="5761781" cy="936153"/>
          </a:xfrm>
        </p:spPr>
        <p:txBody>
          <a:bodyPr/>
          <a:lstStyle/>
          <a:p>
            <a:r>
              <a:rPr lang="de-DE" dirty="0"/>
              <a:t>A. I. Explosive Krisenverläufe</a:t>
            </a:r>
            <a:br>
              <a:rPr lang="de-DE" dirty="0"/>
            </a:br>
            <a:r>
              <a:rPr lang="de-DE" dirty="0"/>
              <a:t>Multiples Krisenumfeld</a:t>
            </a:r>
          </a:p>
        </p:txBody>
      </p:sp>
      <p:pic>
        <p:nvPicPr>
          <p:cNvPr id="5" name="Grafik 4">
            <a:extLst>
              <a:ext uri="{FF2B5EF4-FFF2-40B4-BE49-F238E27FC236}">
                <a16:creationId xmlns:a16="http://schemas.microsoft.com/office/drawing/2014/main" id="{4100599F-225B-4FEB-AB9D-AD467056AC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0016" y="1188392"/>
            <a:ext cx="7560592" cy="5670444"/>
          </a:xfrm>
          <a:prstGeom prst="rect">
            <a:avLst/>
          </a:prstGeom>
        </p:spPr>
      </p:pic>
    </p:spTree>
    <p:extLst>
      <p:ext uri="{BB962C8B-B14F-4D97-AF65-F5344CB8AC3E}">
        <p14:creationId xmlns:p14="http://schemas.microsoft.com/office/powerpoint/2010/main" val="842306643"/>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801B3-F4E6-4C6A-6B4D-5ED2B572C27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884244C-F58A-17D6-A5F3-20CF08E17A5D}"/>
              </a:ext>
            </a:extLst>
          </p:cNvPr>
          <p:cNvSpPr>
            <a:spLocks noGrp="1"/>
          </p:cNvSpPr>
          <p:nvPr>
            <p:ph type="title"/>
          </p:nvPr>
        </p:nvSpPr>
        <p:spPr/>
        <p:txBody>
          <a:bodyPr/>
          <a:lstStyle/>
          <a:p>
            <a:r>
              <a:rPr lang="de-DE" dirty="0"/>
              <a:t>A. II. Zeitdruck durch Bankenregulierung</a:t>
            </a:r>
            <a:br>
              <a:rPr lang="de-DE" dirty="0"/>
            </a:br>
            <a:endParaRPr lang="de-DE" dirty="0"/>
          </a:p>
        </p:txBody>
      </p:sp>
      <p:sp>
        <p:nvSpPr>
          <p:cNvPr id="3" name="Inhaltsplatzhalter 2">
            <a:extLst>
              <a:ext uri="{FF2B5EF4-FFF2-40B4-BE49-F238E27FC236}">
                <a16:creationId xmlns:a16="http://schemas.microsoft.com/office/drawing/2014/main" id="{AEF25145-2FFD-FB38-A518-DA34E3CAF68C}"/>
              </a:ext>
            </a:extLst>
          </p:cNvPr>
          <p:cNvSpPr>
            <a:spLocks noGrp="1"/>
          </p:cNvSpPr>
          <p:nvPr>
            <p:ph idx="1"/>
          </p:nvPr>
        </p:nvSpPr>
        <p:spPr/>
        <p:txBody>
          <a:bodyPr>
            <a:normAutofit fontScale="77500" lnSpcReduction="20000"/>
          </a:bodyPr>
          <a:lstStyle/>
          <a:p>
            <a:pPr lvl="1"/>
            <a:r>
              <a:rPr lang="de-DE" b="1" dirty="0"/>
              <a:t>Eigenkapitaldruck durch </a:t>
            </a:r>
            <a:r>
              <a:rPr lang="de-DE" b="1" dirty="0" err="1"/>
              <a:t>Backstop</a:t>
            </a:r>
            <a:r>
              <a:rPr lang="de-DE" dirty="0"/>
              <a:t>: Steigende Mindestdeckung für NPL (Art. 47c CRR) führt bei Unterdeckung zu Kapitalabzügen </a:t>
            </a:r>
            <a:br>
              <a:rPr lang="de-DE" dirty="0"/>
            </a:br>
            <a:r>
              <a:rPr lang="de-DE" dirty="0"/>
              <a:t>=&gt; Zeit in Sanierung kostet Eigenkapital, das dann nicht für Neugeschäft zur Verfügung steht</a:t>
            </a:r>
          </a:p>
          <a:p>
            <a:pPr lvl="1"/>
            <a:r>
              <a:rPr lang="de-DE" b="1" dirty="0"/>
              <a:t>Output‑Floor/RWA‑Anstieg</a:t>
            </a:r>
            <a:r>
              <a:rPr lang="de-DE" dirty="0"/>
              <a:t>: Höhere RWA machen unter CRR III lange Workouts teurer, selbst bei ausreichenden Wertberichtigungen</a:t>
            </a:r>
          </a:p>
          <a:p>
            <a:pPr lvl="1"/>
            <a:r>
              <a:rPr lang="de-DE" b="1" dirty="0"/>
              <a:t>IFRS 9‑Front‑Loading</a:t>
            </a:r>
            <a:r>
              <a:rPr lang="de-DE" dirty="0"/>
              <a:t>: Frühe Wertberichtigung drückt Ergebnis und Eigenkapital </a:t>
            </a:r>
            <a:br>
              <a:rPr lang="de-DE" dirty="0"/>
            </a:br>
            <a:r>
              <a:rPr lang="de-DE" dirty="0"/>
              <a:t>=&gt; wenig Spielraum für lange Turnarounds</a:t>
            </a:r>
          </a:p>
          <a:p>
            <a:pPr lvl="1"/>
            <a:r>
              <a:rPr lang="de-DE" b="1" dirty="0"/>
              <a:t>Aufsicht (SREP) und Offenlegung </a:t>
            </a:r>
            <a:r>
              <a:rPr lang="de-DE" dirty="0"/>
              <a:t>begünstigen schnellen NPL‑Abbau statt langwieriger Sanierungen</a:t>
            </a:r>
          </a:p>
          <a:p>
            <a:pPr lvl="1"/>
            <a:r>
              <a:rPr lang="de-DE" b="1" dirty="0"/>
              <a:t>=&gt;</a:t>
            </a:r>
            <a:r>
              <a:rPr lang="de-DE" dirty="0"/>
              <a:t> </a:t>
            </a:r>
            <a:r>
              <a:rPr lang="de-DE" b="1" dirty="0"/>
              <a:t>Priorität für Verkauf/Verwertung;</a:t>
            </a:r>
            <a:r>
              <a:rPr lang="de-DE" dirty="0"/>
              <a:t> Sanierung nur noch selektiv bei gut besicherten, schnell kurierbaren Fällen</a:t>
            </a:r>
          </a:p>
          <a:p>
            <a:pPr lvl="1"/>
            <a:endParaRPr lang="de-DE" dirty="0"/>
          </a:p>
        </p:txBody>
      </p:sp>
    </p:spTree>
    <p:extLst>
      <p:ext uri="{BB962C8B-B14F-4D97-AF65-F5344CB8AC3E}">
        <p14:creationId xmlns:p14="http://schemas.microsoft.com/office/powerpoint/2010/main" val="126064570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Präsi HKLW-SP">
  <a:themeElements>
    <a:clrScheme name="Heuking Kühn Lüer Wojtek 1">
      <a:dk1>
        <a:srgbClr val="000000"/>
      </a:dk1>
      <a:lt1>
        <a:srgbClr val="FFFFFF"/>
      </a:lt1>
      <a:dk2>
        <a:srgbClr val="000000"/>
      </a:dk2>
      <a:lt2>
        <a:srgbClr val="808080"/>
      </a:lt2>
      <a:accent1>
        <a:srgbClr val="003378"/>
      </a:accent1>
      <a:accent2>
        <a:srgbClr val="84B100"/>
      </a:accent2>
      <a:accent3>
        <a:srgbClr val="FFFFFF"/>
      </a:accent3>
      <a:accent4>
        <a:srgbClr val="000000"/>
      </a:accent4>
      <a:accent5>
        <a:srgbClr val="AAADBE"/>
      </a:accent5>
      <a:accent6>
        <a:srgbClr val="77A000"/>
      </a:accent6>
      <a:hlink>
        <a:srgbClr val="000000"/>
      </a:hlink>
      <a:folHlink>
        <a:srgbClr val="808080"/>
      </a:folHlink>
    </a:clrScheme>
    <a:fontScheme name="Heuking Kühn Lüer Wojtek">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spAutoFit/>
      </a:bodyPr>
      <a:lstStyle>
        <a:defPPr marL="0" marR="0" indent="0" algn="l" defTabSz="1008063" rtl="0" eaLnBrk="1" fontAlgn="base" latinLnBrk="0" hangingPunct="1">
          <a:lnSpc>
            <a:spcPct val="115000"/>
          </a:lnSpc>
          <a:spcBef>
            <a:spcPct val="50000"/>
          </a:spcBef>
          <a:spcAft>
            <a:spcPct val="0"/>
          </a:spcAft>
          <a:buClrTx/>
          <a:buSzTx/>
          <a:buFontTx/>
          <a:buNone/>
          <a:tabLst/>
          <a:defRPr kumimoji="0" lang="de-DE" sz="1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spAutoFit/>
      </a:bodyPr>
      <a:lstStyle>
        <a:defPPr marL="0" marR="0" indent="0" algn="l" defTabSz="1008063" rtl="0" eaLnBrk="1" fontAlgn="base" latinLnBrk="0" hangingPunct="1">
          <a:lnSpc>
            <a:spcPct val="115000"/>
          </a:lnSpc>
          <a:spcBef>
            <a:spcPct val="50000"/>
          </a:spcBef>
          <a:spcAft>
            <a:spcPct val="0"/>
          </a:spcAft>
          <a:buClrTx/>
          <a:buSzTx/>
          <a:buFontTx/>
          <a:buNone/>
          <a:tabLst/>
          <a:defRPr kumimoji="0" lang="de-DE" sz="1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Heuking Kühn Lüer Wojtek 1">
        <a:dk1>
          <a:srgbClr val="000000"/>
        </a:dk1>
        <a:lt1>
          <a:srgbClr val="FFFFFF"/>
        </a:lt1>
        <a:dk2>
          <a:srgbClr val="000000"/>
        </a:dk2>
        <a:lt2>
          <a:srgbClr val="808080"/>
        </a:lt2>
        <a:accent1>
          <a:srgbClr val="003378"/>
        </a:accent1>
        <a:accent2>
          <a:srgbClr val="84B100"/>
        </a:accent2>
        <a:accent3>
          <a:srgbClr val="FFFFFF"/>
        </a:accent3>
        <a:accent4>
          <a:srgbClr val="000000"/>
        </a:accent4>
        <a:accent5>
          <a:srgbClr val="AAADBE"/>
        </a:accent5>
        <a:accent6>
          <a:srgbClr val="77A000"/>
        </a:accent6>
        <a:hlink>
          <a:srgbClr val="0000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item.xml><?xml version="1.0" encoding="utf-8"?>
<properties xmlns="http://www.imanage.com/work/xmlschema">
  <documentid>HKLW!29496169.3</documentid>
  <senderid>S.PROSKE@HEUKING.DE</senderid>
  <senderemail>S.PROSKE@HEUKING.DE</senderemail>
  <lastmodified>2026-05-08T11:25:06.0000000+02:00</lastmodified>
  <database>HKLW</database>
</properties>
</file>

<file path=docProps/app.xml><?xml version="1.0" encoding="utf-8"?>
<Properties xmlns="http://schemas.openxmlformats.org/officeDocument/2006/extended-properties" xmlns:vt="http://schemas.openxmlformats.org/officeDocument/2006/docPropsVTypes">
  <Template>Präsi HKLW-SP</Template>
  <TotalTime>0</TotalTime>
  <Words>1462</Words>
  <Application>Microsoft Office PowerPoint</Application>
  <PresentationFormat>Benutzerdefiniert</PresentationFormat>
  <Paragraphs>192</Paragraphs>
  <Slides>27</Slides>
  <Notes>3</Notes>
  <HiddenSlides>0</HiddenSlides>
  <MMClips>0</MMClips>
  <ScaleCrop>false</ScaleCrop>
  <HeadingPairs>
    <vt:vector size="8" baseType="variant">
      <vt:variant>
        <vt:lpstr>Verwendete Schriftarten</vt:lpstr>
      </vt:variant>
      <vt:variant>
        <vt:i4>2</vt:i4>
      </vt:variant>
      <vt:variant>
        <vt:lpstr>Design</vt:lpstr>
      </vt:variant>
      <vt:variant>
        <vt:i4>1</vt:i4>
      </vt:variant>
      <vt:variant>
        <vt:lpstr>Folientitel</vt:lpstr>
      </vt:variant>
      <vt:variant>
        <vt:i4>27</vt:i4>
      </vt:variant>
      <vt:variant>
        <vt:lpstr>Zielgruppenorientierte Präsentationen</vt:lpstr>
      </vt:variant>
      <vt:variant>
        <vt:i4>2</vt:i4>
      </vt:variant>
    </vt:vector>
  </HeadingPairs>
  <TitlesOfParts>
    <vt:vector size="32" baseType="lpstr">
      <vt:lpstr>Arial</vt:lpstr>
      <vt:lpstr>Wingdings</vt:lpstr>
      <vt:lpstr>Präsi HKLW-SP</vt:lpstr>
      <vt:lpstr>PowerPoint-Präsentation</vt:lpstr>
      <vt:lpstr>Einführung Status Quo</vt:lpstr>
      <vt:lpstr>Einführung Status Quo</vt:lpstr>
      <vt:lpstr>Einführung Status Quo</vt:lpstr>
      <vt:lpstr>Einführung Status Quo</vt:lpstr>
      <vt:lpstr>Einführung Wie kommt es und wo geht es hin?</vt:lpstr>
      <vt:lpstr>A. I. Explosive Krisenverläufe Multiples Krisenumfeld</vt:lpstr>
      <vt:lpstr>A. I. Explosive Krisenverläufe Multiples Krisenumfeld</vt:lpstr>
      <vt:lpstr>A. II. Zeitdruck durch Bankenregulierung </vt:lpstr>
      <vt:lpstr>A. II. Zeitdruck durch Bankenregulierung </vt:lpstr>
      <vt:lpstr>A. III. Fehlende Investoren  </vt:lpstr>
      <vt:lpstr>A. Ergebnis </vt:lpstr>
      <vt:lpstr>B. Gesetzliche Sanierungsrahmen I. Grundlagen</vt:lpstr>
      <vt:lpstr>B. Gesetzliche Sanierungsrahmen I. Grundlagen</vt:lpstr>
      <vt:lpstr>B. Gesetzliche Sanierungsrahmen II. InsO – Eigenverwaltung - SanInsFoG </vt:lpstr>
      <vt:lpstr>B. Gesetzliche Sanierungsrahmen II. InsO - Rechtstatsachen </vt:lpstr>
      <vt:lpstr>B. Gesetzliche Sanierungsrahmen II. InsO - Rechtstatsachen </vt:lpstr>
      <vt:lpstr>B. Gesetzliche Sanierungsrahmen III. StaRUG - Rechtstatsachen </vt:lpstr>
      <vt:lpstr>B. Gesetzliche Sanierungsrahmen III. StaRUG - Rechtstatsachen </vt:lpstr>
      <vt:lpstr>B. Gesetzliche Sanierungsrahmen III. StaRUG - Rechtsfragen </vt:lpstr>
      <vt:lpstr>C. Worauf es ankommt  </vt:lpstr>
      <vt:lpstr>C. Worauf es ankommt  </vt:lpstr>
      <vt:lpstr>C. Worauf es ankommt  </vt:lpstr>
      <vt:lpstr>Vielen Dank!</vt:lpstr>
      <vt:lpstr>PowerPoint-Präsentation</vt:lpstr>
      <vt:lpstr>PowerPoint-Präsentation</vt:lpstr>
      <vt:lpstr>PowerPoint-Präsentation</vt:lpstr>
      <vt:lpstr>Vorstand</vt:lpstr>
      <vt:lpstr>Experten</vt:lpstr>
    </vt:vector>
  </TitlesOfParts>
  <Company>Heuking Kühn Lüer Wojtek</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Administrator</dc:creator>
  <cp:lastModifiedBy>Proske, Stefan</cp:lastModifiedBy>
  <cp:revision>316</cp:revision>
  <cp:lastPrinted>2021-01-08T11:27:12Z</cp:lastPrinted>
  <dcterms:created xsi:type="dcterms:W3CDTF">2013-05-31T09:03:42Z</dcterms:created>
  <dcterms:modified xsi:type="dcterms:W3CDTF">2026-05-08T09:25:06Z</dcterms:modified>
</cp:coreProperties>
</file>