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5"/>
  </p:notesMasterIdLst>
  <p:sldIdLst>
    <p:sldId id="256" r:id="rId2"/>
    <p:sldId id="259" r:id="rId3"/>
    <p:sldId id="257" r:id="rId4"/>
    <p:sldId id="269" r:id="rId5"/>
    <p:sldId id="263" r:id="rId6"/>
    <p:sldId id="264" r:id="rId7"/>
    <p:sldId id="265" r:id="rId8"/>
    <p:sldId id="266" r:id="rId9"/>
    <p:sldId id="267" r:id="rId10"/>
    <p:sldId id="268" r:id="rId11"/>
    <p:sldId id="261" r:id="rId12"/>
    <p:sldId id="280" r:id="rId13"/>
    <p:sldId id="281" r:id="rId14"/>
    <p:sldId id="283" r:id="rId15"/>
    <p:sldId id="262" r:id="rId16"/>
    <p:sldId id="278" r:id="rId17"/>
    <p:sldId id="272" r:id="rId18"/>
    <p:sldId id="279" r:id="rId19"/>
    <p:sldId id="274" r:id="rId20"/>
    <p:sldId id="275" r:id="rId21"/>
    <p:sldId id="276" r:id="rId22"/>
    <p:sldId id="277" r:id="rId23"/>
    <p:sldId id="284" r:id="rId24"/>
  </p:sldIdLst>
  <p:sldSz cx="12192000" cy="6858000"/>
  <p:notesSz cx="6792913" cy="992505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4660"/>
  </p:normalViewPr>
  <p:slideViewPr>
    <p:cSldViewPr snapToGrid="0">
      <p:cViewPr varScale="1">
        <p:scale>
          <a:sx n="113" d="100"/>
          <a:sy n="113" d="100"/>
        </p:scale>
        <p:origin x="115" y="26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3596" cy="497976"/>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47745" y="0"/>
            <a:ext cx="2943596" cy="497976"/>
          </a:xfrm>
          <a:prstGeom prst="rect">
            <a:avLst/>
          </a:prstGeom>
        </p:spPr>
        <p:txBody>
          <a:bodyPr vert="horz" lIns="91440" tIns="45720" rIns="91440" bIns="45720" rtlCol="0"/>
          <a:lstStyle>
            <a:lvl1pPr algn="r">
              <a:defRPr sz="1200"/>
            </a:lvl1pPr>
          </a:lstStyle>
          <a:p>
            <a:fld id="{445EDFED-353D-401B-BCFB-947C87E75A2A}" type="datetimeFigureOut">
              <a:rPr lang="de-CH" smtClean="0"/>
              <a:t>30.04.2026</a:t>
            </a:fld>
            <a:endParaRPr lang="de-CH"/>
          </a:p>
        </p:txBody>
      </p:sp>
      <p:sp>
        <p:nvSpPr>
          <p:cNvPr id="4" name="Folienbildplatzhalter 3"/>
          <p:cNvSpPr>
            <a:spLocks noGrp="1" noRot="1" noChangeAspect="1"/>
          </p:cNvSpPr>
          <p:nvPr>
            <p:ph type="sldImg" idx="2"/>
          </p:nvPr>
        </p:nvSpPr>
        <p:spPr>
          <a:xfrm>
            <a:off x="419100" y="1239838"/>
            <a:ext cx="5954713" cy="3351212"/>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79292" y="4776431"/>
            <a:ext cx="5434330" cy="3907988"/>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9427076"/>
            <a:ext cx="2943596" cy="497975"/>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47745" y="9427076"/>
            <a:ext cx="2943596" cy="497975"/>
          </a:xfrm>
          <a:prstGeom prst="rect">
            <a:avLst/>
          </a:prstGeom>
        </p:spPr>
        <p:txBody>
          <a:bodyPr vert="horz" lIns="91440" tIns="45720" rIns="91440" bIns="45720" rtlCol="0" anchor="b"/>
          <a:lstStyle>
            <a:lvl1pPr algn="r">
              <a:defRPr sz="1200"/>
            </a:lvl1pPr>
          </a:lstStyle>
          <a:p>
            <a:fld id="{6D453F5A-8AF6-4723-919D-871B18D277E9}" type="slidenum">
              <a:rPr lang="de-CH" smtClean="0"/>
              <a:t>‹Nr.›</a:t>
            </a:fld>
            <a:endParaRPr lang="de-CH"/>
          </a:p>
        </p:txBody>
      </p:sp>
    </p:spTree>
    <p:extLst>
      <p:ext uri="{BB962C8B-B14F-4D97-AF65-F5344CB8AC3E}">
        <p14:creationId xmlns:p14="http://schemas.microsoft.com/office/powerpoint/2010/main" val="412143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6D453F5A-8AF6-4723-919D-871B18D277E9}" type="slidenum">
              <a:rPr lang="de-CH" smtClean="0"/>
              <a:t>1</a:t>
            </a:fld>
            <a:endParaRPr lang="de-CH"/>
          </a:p>
        </p:txBody>
      </p:sp>
    </p:spTree>
    <p:extLst>
      <p:ext uri="{BB962C8B-B14F-4D97-AF65-F5344CB8AC3E}">
        <p14:creationId xmlns:p14="http://schemas.microsoft.com/office/powerpoint/2010/main" val="4101909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6D453F5A-8AF6-4723-919D-871B18D277E9}" type="slidenum">
              <a:rPr lang="de-CH" smtClean="0"/>
              <a:t>10</a:t>
            </a:fld>
            <a:endParaRPr lang="de-CH"/>
          </a:p>
        </p:txBody>
      </p:sp>
    </p:spTree>
    <p:extLst>
      <p:ext uri="{BB962C8B-B14F-4D97-AF65-F5344CB8AC3E}">
        <p14:creationId xmlns:p14="http://schemas.microsoft.com/office/powerpoint/2010/main" val="3062939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6D453F5A-8AF6-4723-919D-871B18D277E9}" type="slidenum">
              <a:rPr lang="de-CH" smtClean="0"/>
              <a:t>11</a:t>
            </a:fld>
            <a:endParaRPr lang="de-CH"/>
          </a:p>
        </p:txBody>
      </p:sp>
    </p:spTree>
    <p:extLst>
      <p:ext uri="{BB962C8B-B14F-4D97-AF65-F5344CB8AC3E}">
        <p14:creationId xmlns:p14="http://schemas.microsoft.com/office/powerpoint/2010/main" val="1319096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6D453F5A-8AF6-4723-919D-871B18D277E9}" type="slidenum">
              <a:rPr lang="de-CH" smtClean="0"/>
              <a:t>15</a:t>
            </a:fld>
            <a:endParaRPr lang="de-CH"/>
          </a:p>
        </p:txBody>
      </p:sp>
    </p:spTree>
    <p:extLst>
      <p:ext uri="{BB962C8B-B14F-4D97-AF65-F5344CB8AC3E}">
        <p14:creationId xmlns:p14="http://schemas.microsoft.com/office/powerpoint/2010/main" val="3789702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6D453F5A-8AF6-4723-919D-871B18D277E9}" type="slidenum">
              <a:rPr lang="de-CH" smtClean="0"/>
              <a:t>16</a:t>
            </a:fld>
            <a:endParaRPr lang="de-CH"/>
          </a:p>
        </p:txBody>
      </p:sp>
    </p:spTree>
    <p:extLst>
      <p:ext uri="{BB962C8B-B14F-4D97-AF65-F5344CB8AC3E}">
        <p14:creationId xmlns:p14="http://schemas.microsoft.com/office/powerpoint/2010/main" val="21700336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6D453F5A-8AF6-4723-919D-871B18D277E9}" type="slidenum">
              <a:rPr lang="de-CH" smtClean="0"/>
              <a:t>17</a:t>
            </a:fld>
            <a:endParaRPr lang="de-CH"/>
          </a:p>
        </p:txBody>
      </p:sp>
    </p:spTree>
    <p:extLst>
      <p:ext uri="{BB962C8B-B14F-4D97-AF65-F5344CB8AC3E}">
        <p14:creationId xmlns:p14="http://schemas.microsoft.com/office/powerpoint/2010/main" val="18142665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6D453F5A-8AF6-4723-919D-871B18D277E9}" type="slidenum">
              <a:rPr lang="de-CH" smtClean="0"/>
              <a:t>18</a:t>
            </a:fld>
            <a:endParaRPr lang="de-CH"/>
          </a:p>
        </p:txBody>
      </p:sp>
    </p:spTree>
    <p:extLst>
      <p:ext uri="{BB962C8B-B14F-4D97-AF65-F5344CB8AC3E}">
        <p14:creationId xmlns:p14="http://schemas.microsoft.com/office/powerpoint/2010/main" val="3210411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6D453F5A-8AF6-4723-919D-871B18D277E9}" type="slidenum">
              <a:rPr lang="de-CH" smtClean="0"/>
              <a:t>19</a:t>
            </a:fld>
            <a:endParaRPr lang="de-CH"/>
          </a:p>
        </p:txBody>
      </p:sp>
    </p:spTree>
    <p:extLst>
      <p:ext uri="{BB962C8B-B14F-4D97-AF65-F5344CB8AC3E}">
        <p14:creationId xmlns:p14="http://schemas.microsoft.com/office/powerpoint/2010/main" val="2432135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6D453F5A-8AF6-4723-919D-871B18D277E9}" type="slidenum">
              <a:rPr lang="de-CH" smtClean="0"/>
              <a:t>20</a:t>
            </a:fld>
            <a:endParaRPr lang="de-CH"/>
          </a:p>
        </p:txBody>
      </p:sp>
    </p:spTree>
    <p:extLst>
      <p:ext uri="{BB962C8B-B14F-4D97-AF65-F5344CB8AC3E}">
        <p14:creationId xmlns:p14="http://schemas.microsoft.com/office/powerpoint/2010/main" val="2694530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6D453F5A-8AF6-4723-919D-871B18D277E9}" type="slidenum">
              <a:rPr lang="de-CH" smtClean="0"/>
              <a:t>21</a:t>
            </a:fld>
            <a:endParaRPr lang="de-CH"/>
          </a:p>
        </p:txBody>
      </p:sp>
    </p:spTree>
    <p:extLst>
      <p:ext uri="{BB962C8B-B14F-4D97-AF65-F5344CB8AC3E}">
        <p14:creationId xmlns:p14="http://schemas.microsoft.com/office/powerpoint/2010/main" val="3336889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6D453F5A-8AF6-4723-919D-871B18D277E9}" type="slidenum">
              <a:rPr lang="de-CH" smtClean="0"/>
              <a:t>22</a:t>
            </a:fld>
            <a:endParaRPr lang="de-CH"/>
          </a:p>
        </p:txBody>
      </p:sp>
    </p:spTree>
    <p:extLst>
      <p:ext uri="{BB962C8B-B14F-4D97-AF65-F5344CB8AC3E}">
        <p14:creationId xmlns:p14="http://schemas.microsoft.com/office/powerpoint/2010/main" val="2761304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6D453F5A-8AF6-4723-919D-871B18D277E9}" type="slidenum">
              <a:rPr lang="de-CH" smtClean="0"/>
              <a:t>2</a:t>
            </a:fld>
            <a:endParaRPr lang="de-CH"/>
          </a:p>
        </p:txBody>
      </p:sp>
    </p:spTree>
    <p:extLst>
      <p:ext uri="{BB962C8B-B14F-4D97-AF65-F5344CB8AC3E}">
        <p14:creationId xmlns:p14="http://schemas.microsoft.com/office/powerpoint/2010/main" val="2231319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6D453F5A-8AF6-4723-919D-871B18D277E9}" type="slidenum">
              <a:rPr lang="de-CH" smtClean="0"/>
              <a:t>3</a:t>
            </a:fld>
            <a:endParaRPr lang="de-CH"/>
          </a:p>
        </p:txBody>
      </p:sp>
    </p:spTree>
    <p:extLst>
      <p:ext uri="{BB962C8B-B14F-4D97-AF65-F5344CB8AC3E}">
        <p14:creationId xmlns:p14="http://schemas.microsoft.com/office/powerpoint/2010/main" val="1201200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6D453F5A-8AF6-4723-919D-871B18D277E9}" type="slidenum">
              <a:rPr lang="de-CH" smtClean="0"/>
              <a:t>4</a:t>
            </a:fld>
            <a:endParaRPr lang="de-CH"/>
          </a:p>
        </p:txBody>
      </p:sp>
    </p:spTree>
    <p:extLst>
      <p:ext uri="{BB962C8B-B14F-4D97-AF65-F5344CB8AC3E}">
        <p14:creationId xmlns:p14="http://schemas.microsoft.com/office/powerpoint/2010/main" val="3753428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6D453F5A-8AF6-4723-919D-871B18D277E9}" type="slidenum">
              <a:rPr lang="de-CH" smtClean="0"/>
              <a:t>5</a:t>
            </a:fld>
            <a:endParaRPr lang="de-CH"/>
          </a:p>
        </p:txBody>
      </p:sp>
    </p:spTree>
    <p:extLst>
      <p:ext uri="{BB962C8B-B14F-4D97-AF65-F5344CB8AC3E}">
        <p14:creationId xmlns:p14="http://schemas.microsoft.com/office/powerpoint/2010/main" val="3581534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6D453F5A-8AF6-4723-919D-871B18D277E9}" type="slidenum">
              <a:rPr lang="de-CH" smtClean="0"/>
              <a:t>6</a:t>
            </a:fld>
            <a:endParaRPr lang="de-CH"/>
          </a:p>
        </p:txBody>
      </p:sp>
    </p:spTree>
    <p:extLst>
      <p:ext uri="{BB962C8B-B14F-4D97-AF65-F5344CB8AC3E}">
        <p14:creationId xmlns:p14="http://schemas.microsoft.com/office/powerpoint/2010/main" val="2436832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6D453F5A-8AF6-4723-919D-871B18D277E9}" type="slidenum">
              <a:rPr lang="de-CH" smtClean="0"/>
              <a:t>7</a:t>
            </a:fld>
            <a:endParaRPr lang="de-CH"/>
          </a:p>
        </p:txBody>
      </p:sp>
    </p:spTree>
    <p:extLst>
      <p:ext uri="{BB962C8B-B14F-4D97-AF65-F5344CB8AC3E}">
        <p14:creationId xmlns:p14="http://schemas.microsoft.com/office/powerpoint/2010/main" val="3634771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6D453F5A-8AF6-4723-919D-871B18D277E9}" type="slidenum">
              <a:rPr lang="de-CH" smtClean="0"/>
              <a:t>8</a:t>
            </a:fld>
            <a:endParaRPr lang="de-CH"/>
          </a:p>
        </p:txBody>
      </p:sp>
    </p:spTree>
    <p:extLst>
      <p:ext uri="{BB962C8B-B14F-4D97-AF65-F5344CB8AC3E}">
        <p14:creationId xmlns:p14="http://schemas.microsoft.com/office/powerpoint/2010/main" val="3809005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6D453F5A-8AF6-4723-919D-871B18D277E9}" type="slidenum">
              <a:rPr lang="de-CH" smtClean="0"/>
              <a:t>9</a:t>
            </a:fld>
            <a:endParaRPr lang="de-CH"/>
          </a:p>
        </p:txBody>
      </p:sp>
    </p:spTree>
    <p:extLst>
      <p:ext uri="{BB962C8B-B14F-4D97-AF65-F5344CB8AC3E}">
        <p14:creationId xmlns:p14="http://schemas.microsoft.com/office/powerpoint/2010/main" val="3762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71A915-9E67-F294-71C6-ABCB85B2987F}"/>
              </a:ext>
            </a:extLst>
          </p:cNvPr>
          <p:cNvSpPr>
            <a:spLocks noGrp="1"/>
          </p:cNvSpPr>
          <p:nvPr>
            <p:ph type="ctrTitle"/>
          </p:nvPr>
        </p:nvSpPr>
        <p:spPr>
          <a:xfrm>
            <a:off x="1524000" y="1122363"/>
            <a:ext cx="9144000" cy="2387600"/>
          </a:xfrm>
        </p:spPr>
        <p:txBody>
          <a:bodyPr anchor="b"/>
          <a:lstStyle>
            <a:lvl1pPr algn="ctr">
              <a:defRPr sz="6000"/>
            </a:lvl1pPr>
          </a:lstStyle>
          <a:p>
            <a:r>
              <a:rPr lang="de-DE" dirty="0"/>
              <a:t>Mastertitelformat bearbeiten</a:t>
            </a:r>
            <a:endParaRPr lang="de-CH" dirty="0"/>
          </a:p>
        </p:txBody>
      </p:sp>
      <p:sp>
        <p:nvSpPr>
          <p:cNvPr id="3" name="Untertitel 2">
            <a:extLst>
              <a:ext uri="{FF2B5EF4-FFF2-40B4-BE49-F238E27FC236}">
                <a16:creationId xmlns:a16="http://schemas.microsoft.com/office/drawing/2014/main" id="{16370CAE-29C5-A9A4-7942-6403D47B65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de-CH" dirty="0"/>
          </a:p>
        </p:txBody>
      </p:sp>
      <p:sp>
        <p:nvSpPr>
          <p:cNvPr id="4" name="Datumsplatzhalter 3">
            <a:extLst>
              <a:ext uri="{FF2B5EF4-FFF2-40B4-BE49-F238E27FC236}">
                <a16:creationId xmlns:a16="http://schemas.microsoft.com/office/drawing/2014/main" id="{2A706044-D3DB-A5F2-5209-B0BB5ECBE731}"/>
              </a:ext>
            </a:extLst>
          </p:cNvPr>
          <p:cNvSpPr>
            <a:spLocks noGrp="1"/>
          </p:cNvSpPr>
          <p:nvPr>
            <p:ph type="dt" sz="half" idx="10"/>
          </p:nvPr>
        </p:nvSpPr>
        <p:spPr/>
        <p:txBody>
          <a:bodyPr/>
          <a:lstStyle/>
          <a:p>
            <a:r>
              <a:rPr lang="de-DE"/>
              <a:t>8. Mai 2026</a:t>
            </a:r>
            <a:endParaRPr lang="de-CH" dirty="0"/>
          </a:p>
        </p:txBody>
      </p:sp>
      <p:sp>
        <p:nvSpPr>
          <p:cNvPr id="5" name="Fußzeilenplatzhalter 4">
            <a:extLst>
              <a:ext uri="{FF2B5EF4-FFF2-40B4-BE49-F238E27FC236}">
                <a16:creationId xmlns:a16="http://schemas.microsoft.com/office/drawing/2014/main" id="{89A158C7-59B3-D807-A4AD-1158B63E9D48}"/>
              </a:ext>
            </a:extLst>
          </p:cNvPr>
          <p:cNvSpPr>
            <a:spLocks noGrp="1"/>
          </p:cNvSpPr>
          <p:nvPr>
            <p:ph type="ftr" sz="quarter" idx="11"/>
          </p:nvPr>
        </p:nvSpPr>
        <p:spPr/>
        <p:txBody>
          <a:bodyPr/>
          <a:lstStyle/>
          <a:p>
            <a:endParaRPr lang="de-CH" dirty="0"/>
          </a:p>
        </p:txBody>
      </p:sp>
      <p:sp>
        <p:nvSpPr>
          <p:cNvPr id="6" name="Foliennummernplatzhalter 5">
            <a:extLst>
              <a:ext uri="{FF2B5EF4-FFF2-40B4-BE49-F238E27FC236}">
                <a16:creationId xmlns:a16="http://schemas.microsoft.com/office/drawing/2014/main" id="{17895D5D-CF63-1007-B2C6-99E7C514D69A}"/>
              </a:ext>
            </a:extLst>
          </p:cNvPr>
          <p:cNvSpPr>
            <a:spLocks noGrp="1"/>
          </p:cNvSpPr>
          <p:nvPr>
            <p:ph type="sldNum" sz="quarter" idx="12"/>
          </p:nvPr>
        </p:nvSpPr>
        <p:spPr>
          <a:xfrm>
            <a:off x="4448827" y="5741291"/>
            <a:ext cx="2743200" cy="365125"/>
          </a:xfrm>
          <a:prstGeom prst="rect">
            <a:avLst/>
          </a:prstGeom>
        </p:spPr>
        <p:txBody>
          <a:bodyPr/>
          <a:lstStyle>
            <a:lvl1pPr algn="ctr">
              <a:defRPr/>
            </a:lvl1pPr>
          </a:lstStyle>
          <a:p>
            <a:endParaRPr lang="de-DE" dirty="0"/>
          </a:p>
        </p:txBody>
      </p:sp>
    </p:spTree>
    <p:extLst>
      <p:ext uri="{BB962C8B-B14F-4D97-AF65-F5344CB8AC3E}">
        <p14:creationId xmlns:p14="http://schemas.microsoft.com/office/powerpoint/2010/main" val="1775089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71B317-6175-3720-0A0B-88EB1F69C399}"/>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9DBB73AD-E579-C9B8-8C21-CAA056233084}"/>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DF9B40BE-A2EE-E535-53E6-7999AFFD2940}"/>
              </a:ext>
            </a:extLst>
          </p:cNvPr>
          <p:cNvSpPr>
            <a:spLocks noGrp="1"/>
          </p:cNvSpPr>
          <p:nvPr>
            <p:ph type="dt" sz="half" idx="10"/>
          </p:nvPr>
        </p:nvSpPr>
        <p:spPr/>
        <p:txBody>
          <a:bodyPr/>
          <a:lstStyle/>
          <a:p>
            <a:r>
              <a:rPr lang="de-DE"/>
              <a:t>8. Mai 2026</a:t>
            </a:r>
            <a:endParaRPr lang="de-CH"/>
          </a:p>
        </p:txBody>
      </p:sp>
      <p:sp>
        <p:nvSpPr>
          <p:cNvPr id="5" name="Fußzeilenplatzhalter 4">
            <a:extLst>
              <a:ext uri="{FF2B5EF4-FFF2-40B4-BE49-F238E27FC236}">
                <a16:creationId xmlns:a16="http://schemas.microsoft.com/office/drawing/2014/main" id="{E8BB8286-E60A-08CD-CAE4-E965033DC6AA}"/>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63D91790-D807-3B3C-D024-1D4840399686}"/>
              </a:ext>
            </a:extLst>
          </p:cNvPr>
          <p:cNvSpPr>
            <a:spLocks noGrp="1"/>
          </p:cNvSpPr>
          <p:nvPr>
            <p:ph type="sldNum" sz="quarter" idx="12"/>
          </p:nvPr>
        </p:nvSpPr>
        <p:spPr>
          <a:xfrm>
            <a:off x="8610600" y="6356350"/>
            <a:ext cx="2743200" cy="365125"/>
          </a:xfrm>
          <a:prstGeom prst="rect">
            <a:avLst/>
          </a:prstGeom>
        </p:spPr>
        <p:txBody>
          <a:bodyPr/>
          <a:lstStyle/>
          <a:p>
            <a:fld id="{5A4EE2F5-B433-4A4A-9CCB-9703E4B08849}" type="slidenum">
              <a:rPr lang="de-CH" smtClean="0"/>
              <a:t>‹Nr.›</a:t>
            </a:fld>
            <a:endParaRPr lang="de-CH"/>
          </a:p>
        </p:txBody>
      </p:sp>
    </p:spTree>
    <p:extLst>
      <p:ext uri="{BB962C8B-B14F-4D97-AF65-F5344CB8AC3E}">
        <p14:creationId xmlns:p14="http://schemas.microsoft.com/office/powerpoint/2010/main" val="1501766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C0BEC168-3548-8A4D-6AF3-25F7CF4205CD}"/>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8C39EDC4-5DFC-CF99-A607-81C854D5591F}"/>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EBAC0254-8A75-266D-7CA3-D8FFC97DDADF}"/>
              </a:ext>
            </a:extLst>
          </p:cNvPr>
          <p:cNvSpPr>
            <a:spLocks noGrp="1"/>
          </p:cNvSpPr>
          <p:nvPr>
            <p:ph type="dt" sz="half" idx="10"/>
          </p:nvPr>
        </p:nvSpPr>
        <p:spPr/>
        <p:txBody>
          <a:bodyPr/>
          <a:lstStyle/>
          <a:p>
            <a:r>
              <a:rPr lang="de-DE"/>
              <a:t>8. Mai 2026</a:t>
            </a:r>
            <a:endParaRPr lang="de-CH"/>
          </a:p>
        </p:txBody>
      </p:sp>
      <p:sp>
        <p:nvSpPr>
          <p:cNvPr id="5" name="Fußzeilenplatzhalter 4">
            <a:extLst>
              <a:ext uri="{FF2B5EF4-FFF2-40B4-BE49-F238E27FC236}">
                <a16:creationId xmlns:a16="http://schemas.microsoft.com/office/drawing/2014/main" id="{277FABAA-AA5A-112A-9DC8-022E303F2435}"/>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1DBE9C15-0DF0-9E8E-036B-FFFCB89EE142}"/>
              </a:ext>
            </a:extLst>
          </p:cNvPr>
          <p:cNvSpPr>
            <a:spLocks noGrp="1"/>
          </p:cNvSpPr>
          <p:nvPr>
            <p:ph type="sldNum" sz="quarter" idx="12"/>
          </p:nvPr>
        </p:nvSpPr>
        <p:spPr>
          <a:xfrm>
            <a:off x="8610600" y="6356350"/>
            <a:ext cx="2743200" cy="365125"/>
          </a:xfrm>
          <a:prstGeom prst="rect">
            <a:avLst/>
          </a:prstGeom>
        </p:spPr>
        <p:txBody>
          <a:bodyPr/>
          <a:lstStyle/>
          <a:p>
            <a:fld id="{5A4EE2F5-B433-4A4A-9CCB-9703E4B08849}" type="slidenum">
              <a:rPr lang="de-CH" smtClean="0"/>
              <a:t>‹Nr.›</a:t>
            </a:fld>
            <a:endParaRPr lang="de-CH"/>
          </a:p>
        </p:txBody>
      </p:sp>
    </p:spTree>
    <p:extLst>
      <p:ext uri="{BB962C8B-B14F-4D97-AF65-F5344CB8AC3E}">
        <p14:creationId xmlns:p14="http://schemas.microsoft.com/office/powerpoint/2010/main" val="1471633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3D62D4-80F0-C086-48EE-8D5FBA6270D6}"/>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2B15FD50-A073-6D0B-7034-0C1616C23593}"/>
              </a:ext>
            </a:extLst>
          </p:cNvPr>
          <p:cNvSpPr>
            <a:spLocks noGrp="1"/>
          </p:cNvSpPr>
          <p:nvPr>
            <p:ph idx="1"/>
          </p:nvPr>
        </p:nvSpPr>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EBE0ED5B-0747-AB1E-EBCC-6189855059BB}"/>
              </a:ext>
            </a:extLst>
          </p:cNvPr>
          <p:cNvSpPr>
            <a:spLocks noGrp="1"/>
          </p:cNvSpPr>
          <p:nvPr>
            <p:ph type="dt" sz="half" idx="10"/>
          </p:nvPr>
        </p:nvSpPr>
        <p:spPr/>
        <p:txBody>
          <a:bodyPr/>
          <a:lstStyle>
            <a:lvl1pPr algn="ctr">
              <a:defRPr>
                <a:solidFill>
                  <a:schemeClr val="tx1"/>
                </a:solidFill>
                <a:latin typeface="Garamond" panose="02020404030301010803" pitchFamily="18" charset="0"/>
              </a:defRPr>
            </a:lvl1pPr>
          </a:lstStyle>
          <a:p>
            <a:r>
              <a:rPr lang="de-DE" dirty="0"/>
              <a:t>8. Mai 2026</a:t>
            </a:r>
            <a:endParaRPr lang="de-CH" dirty="0"/>
          </a:p>
        </p:txBody>
      </p:sp>
      <p:sp>
        <p:nvSpPr>
          <p:cNvPr id="5" name="Fußzeilenplatzhalter 4">
            <a:extLst>
              <a:ext uri="{FF2B5EF4-FFF2-40B4-BE49-F238E27FC236}">
                <a16:creationId xmlns:a16="http://schemas.microsoft.com/office/drawing/2014/main" id="{3DD8AD5D-47C9-9408-F93C-B894FA4BB310}"/>
              </a:ext>
            </a:extLst>
          </p:cNvPr>
          <p:cNvSpPr>
            <a:spLocks noGrp="1"/>
          </p:cNvSpPr>
          <p:nvPr>
            <p:ph type="ftr" sz="quarter" idx="11"/>
          </p:nvPr>
        </p:nvSpPr>
        <p:spPr/>
        <p:txBody>
          <a:bodyPr/>
          <a:lstStyle/>
          <a:p>
            <a:endParaRPr lang="de-CH" dirty="0"/>
          </a:p>
        </p:txBody>
      </p:sp>
      <p:sp>
        <p:nvSpPr>
          <p:cNvPr id="6" name="Foliennummernplatzhalter 5">
            <a:extLst>
              <a:ext uri="{FF2B5EF4-FFF2-40B4-BE49-F238E27FC236}">
                <a16:creationId xmlns:a16="http://schemas.microsoft.com/office/drawing/2014/main" id="{CA8E00A2-45EF-2B66-5648-4E5C9CE54B29}"/>
              </a:ext>
            </a:extLst>
          </p:cNvPr>
          <p:cNvSpPr>
            <a:spLocks noGrp="1"/>
          </p:cNvSpPr>
          <p:nvPr>
            <p:ph type="sldNum" sz="quarter" idx="12"/>
          </p:nvPr>
        </p:nvSpPr>
        <p:spPr>
          <a:xfrm>
            <a:off x="4724400" y="6356350"/>
            <a:ext cx="2743200" cy="365125"/>
          </a:xfrm>
          <a:prstGeom prst="rect">
            <a:avLst/>
          </a:prstGeom>
        </p:spPr>
        <p:txBody>
          <a:bodyPr/>
          <a:lstStyle>
            <a:lvl1pPr algn="ctr">
              <a:defRPr>
                <a:latin typeface="Garamond" panose="02020404030301010803" pitchFamily="18" charset="0"/>
              </a:defRPr>
            </a:lvl1pPr>
          </a:lstStyle>
          <a:p>
            <a:fld id="{5A4EE2F5-B433-4A4A-9CCB-9703E4B08849}" type="slidenum">
              <a:rPr lang="de-CH" smtClean="0"/>
              <a:pPr/>
              <a:t>‹Nr.›</a:t>
            </a:fld>
            <a:endParaRPr lang="de-CH" dirty="0"/>
          </a:p>
        </p:txBody>
      </p:sp>
    </p:spTree>
    <p:extLst>
      <p:ext uri="{BB962C8B-B14F-4D97-AF65-F5344CB8AC3E}">
        <p14:creationId xmlns:p14="http://schemas.microsoft.com/office/powerpoint/2010/main" val="1815020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4722E6-C534-700B-B234-3A5BE5129DEC}"/>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CH"/>
          </a:p>
        </p:txBody>
      </p:sp>
      <p:sp>
        <p:nvSpPr>
          <p:cNvPr id="3" name="Textplatzhalter 2">
            <a:extLst>
              <a:ext uri="{FF2B5EF4-FFF2-40B4-BE49-F238E27FC236}">
                <a16:creationId xmlns:a16="http://schemas.microsoft.com/office/drawing/2014/main" id="{CE48AEB5-E79D-6780-3C0A-D7D3267A603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D0DB4AB2-B1A6-BE13-34CE-CBCA0FD7FB67}"/>
              </a:ext>
            </a:extLst>
          </p:cNvPr>
          <p:cNvSpPr>
            <a:spLocks noGrp="1"/>
          </p:cNvSpPr>
          <p:nvPr>
            <p:ph type="dt" sz="half" idx="10"/>
          </p:nvPr>
        </p:nvSpPr>
        <p:spPr/>
        <p:txBody>
          <a:bodyPr/>
          <a:lstStyle/>
          <a:p>
            <a:r>
              <a:rPr lang="de-DE"/>
              <a:t>8. Mai 2026</a:t>
            </a:r>
            <a:endParaRPr lang="de-CH"/>
          </a:p>
        </p:txBody>
      </p:sp>
      <p:sp>
        <p:nvSpPr>
          <p:cNvPr id="5" name="Fußzeilenplatzhalter 4">
            <a:extLst>
              <a:ext uri="{FF2B5EF4-FFF2-40B4-BE49-F238E27FC236}">
                <a16:creationId xmlns:a16="http://schemas.microsoft.com/office/drawing/2014/main" id="{3B4C62DB-10A3-7407-C89B-F779CAC29377}"/>
              </a:ext>
            </a:extLst>
          </p:cNvPr>
          <p:cNvSpPr>
            <a:spLocks noGrp="1"/>
          </p:cNvSpPr>
          <p:nvPr>
            <p:ph type="ftr" sz="quarter" idx="11"/>
          </p:nvPr>
        </p:nvSpPr>
        <p:spPr/>
        <p:txBody>
          <a:bodyPr/>
          <a:lstStyle>
            <a:lvl1pPr algn="ctr">
              <a:defRPr/>
            </a:lvl1pPr>
          </a:lstStyle>
          <a:p>
            <a:endParaRPr lang="de-CH" dirty="0"/>
          </a:p>
        </p:txBody>
      </p:sp>
      <p:sp>
        <p:nvSpPr>
          <p:cNvPr id="6" name="Foliennummernplatzhalter 5">
            <a:extLst>
              <a:ext uri="{FF2B5EF4-FFF2-40B4-BE49-F238E27FC236}">
                <a16:creationId xmlns:a16="http://schemas.microsoft.com/office/drawing/2014/main" id="{531015BC-B7C9-8E5F-CC13-821B383B4E62}"/>
              </a:ext>
            </a:extLst>
          </p:cNvPr>
          <p:cNvSpPr>
            <a:spLocks noGrp="1"/>
          </p:cNvSpPr>
          <p:nvPr>
            <p:ph type="sldNum" sz="quarter" idx="12"/>
          </p:nvPr>
        </p:nvSpPr>
        <p:spPr>
          <a:xfrm>
            <a:off x="4718050" y="6356350"/>
            <a:ext cx="2743200" cy="365125"/>
          </a:xfrm>
          <a:prstGeom prst="rect">
            <a:avLst/>
          </a:prstGeom>
        </p:spPr>
        <p:txBody>
          <a:bodyPr/>
          <a:lstStyle>
            <a:lvl1pPr algn="ctr">
              <a:defRPr/>
            </a:lvl1pPr>
          </a:lstStyle>
          <a:p>
            <a:fld id="{5A4EE2F5-B433-4A4A-9CCB-9703E4B08849}" type="slidenum">
              <a:rPr lang="de-CH" smtClean="0"/>
              <a:pPr/>
              <a:t>‹Nr.›</a:t>
            </a:fld>
            <a:endParaRPr lang="de-CH" dirty="0"/>
          </a:p>
        </p:txBody>
      </p:sp>
    </p:spTree>
    <p:extLst>
      <p:ext uri="{BB962C8B-B14F-4D97-AF65-F5344CB8AC3E}">
        <p14:creationId xmlns:p14="http://schemas.microsoft.com/office/powerpoint/2010/main" val="4153292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A69B6-F04B-BA6B-D7FF-C85989DCD227}"/>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39A1B013-FE5B-88AF-E0E6-E56D2AAE822A}"/>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B88ECE24-87D0-9120-2883-22627309304C}"/>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CEBD2468-93A6-DEFB-75AA-0CBFDF370C6E}"/>
              </a:ext>
            </a:extLst>
          </p:cNvPr>
          <p:cNvSpPr>
            <a:spLocks noGrp="1"/>
          </p:cNvSpPr>
          <p:nvPr>
            <p:ph type="dt" sz="half" idx="10"/>
          </p:nvPr>
        </p:nvSpPr>
        <p:spPr/>
        <p:txBody>
          <a:bodyPr/>
          <a:lstStyle/>
          <a:p>
            <a:r>
              <a:rPr lang="de-DE"/>
              <a:t>8. Mai 2026</a:t>
            </a:r>
            <a:endParaRPr lang="de-CH"/>
          </a:p>
        </p:txBody>
      </p:sp>
      <p:sp>
        <p:nvSpPr>
          <p:cNvPr id="6" name="Fußzeilenplatzhalter 5">
            <a:extLst>
              <a:ext uri="{FF2B5EF4-FFF2-40B4-BE49-F238E27FC236}">
                <a16:creationId xmlns:a16="http://schemas.microsoft.com/office/drawing/2014/main" id="{C89AE322-85E0-D1EA-B3CA-DE8F0496ED07}"/>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57975921-1B03-2B3A-B41D-03A0F7F4797E}"/>
              </a:ext>
            </a:extLst>
          </p:cNvPr>
          <p:cNvSpPr>
            <a:spLocks noGrp="1"/>
          </p:cNvSpPr>
          <p:nvPr>
            <p:ph type="sldNum" sz="quarter" idx="12"/>
          </p:nvPr>
        </p:nvSpPr>
        <p:spPr>
          <a:xfrm>
            <a:off x="8610600" y="6356350"/>
            <a:ext cx="2743200" cy="365125"/>
          </a:xfrm>
          <a:prstGeom prst="rect">
            <a:avLst/>
          </a:prstGeom>
        </p:spPr>
        <p:txBody>
          <a:bodyPr/>
          <a:lstStyle/>
          <a:p>
            <a:fld id="{5A4EE2F5-B433-4A4A-9CCB-9703E4B08849}" type="slidenum">
              <a:rPr lang="de-CH" smtClean="0"/>
              <a:t>‹Nr.›</a:t>
            </a:fld>
            <a:endParaRPr lang="de-CH"/>
          </a:p>
        </p:txBody>
      </p:sp>
    </p:spTree>
    <p:extLst>
      <p:ext uri="{BB962C8B-B14F-4D97-AF65-F5344CB8AC3E}">
        <p14:creationId xmlns:p14="http://schemas.microsoft.com/office/powerpoint/2010/main" val="3700137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8886CD-EF8D-B232-EAB2-DBDCF2833F26}"/>
              </a:ext>
            </a:extLst>
          </p:cNvPr>
          <p:cNvSpPr>
            <a:spLocks noGrp="1"/>
          </p:cNvSpPr>
          <p:nvPr>
            <p:ph type="title"/>
          </p:nvPr>
        </p:nvSpPr>
        <p:spPr>
          <a:xfrm>
            <a:off x="839788" y="365125"/>
            <a:ext cx="10515600" cy="1325563"/>
          </a:xfrm>
        </p:spPr>
        <p:txBody>
          <a:bodyPr/>
          <a:lstStyle/>
          <a:p>
            <a:r>
              <a:rPr lang="de-DE"/>
              <a:t>Mastertitelformat bearbeiten</a:t>
            </a:r>
            <a:endParaRPr lang="de-CH"/>
          </a:p>
        </p:txBody>
      </p:sp>
      <p:sp>
        <p:nvSpPr>
          <p:cNvPr id="3" name="Textplatzhalter 2">
            <a:extLst>
              <a:ext uri="{FF2B5EF4-FFF2-40B4-BE49-F238E27FC236}">
                <a16:creationId xmlns:a16="http://schemas.microsoft.com/office/drawing/2014/main" id="{AD3E1C57-1B38-39C1-0C53-A140A04189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4FFD2460-5ADF-CA7C-B862-C8937EA233AD}"/>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DDF8840B-9E4C-3635-2DC5-59F6DDA4D1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CF0FFED3-2392-966D-B258-5C85F30E3C0E}"/>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137B59EE-E13D-FD9C-4013-AB3DF758603F}"/>
              </a:ext>
            </a:extLst>
          </p:cNvPr>
          <p:cNvSpPr>
            <a:spLocks noGrp="1"/>
          </p:cNvSpPr>
          <p:nvPr>
            <p:ph type="dt" sz="half" idx="10"/>
          </p:nvPr>
        </p:nvSpPr>
        <p:spPr/>
        <p:txBody>
          <a:bodyPr/>
          <a:lstStyle/>
          <a:p>
            <a:r>
              <a:rPr lang="de-DE"/>
              <a:t>8. Mai 2026</a:t>
            </a:r>
            <a:endParaRPr lang="de-CH"/>
          </a:p>
        </p:txBody>
      </p:sp>
      <p:sp>
        <p:nvSpPr>
          <p:cNvPr id="8" name="Fußzeilenplatzhalter 7">
            <a:extLst>
              <a:ext uri="{FF2B5EF4-FFF2-40B4-BE49-F238E27FC236}">
                <a16:creationId xmlns:a16="http://schemas.microsoft.com/office/drawing/2014/main" id="{CB397512-AFB2-70F3-9D4F-F0F3B58417D7}"/>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32DE25FE-5A35-D0F0-8F5D-F947D6AE7757}"/>
              </a:ext>
            </a:extLst>
          </p:cNvPr>
          <p:cNvSpPr>
            <a:spLocks noGrp="1"/>
          </p:cNvSpPr>
          <p:nvPr>
            <p:ph type="sldNum" sz="quarter" idx="12"/>
          </p:nvPr>
        </p:nvSpPr>
        <p:spPr>
          <a:xfrm>
            <a:off x="8610600" y="6356350"/>
            <a:ext cx="2743200" cy="365125"/>
          </a:xfrm>
          <a:prstGeom prst="rect">
            <a:avLst/>
          </a:prstGeom>
        </p:spPr>
        <p:txBody>
          <a:bodyPr/>
          <a:lstStyle/>
          <a:p>
            <a:fld id="{5A4EE2F5-B433-4A4A-9CCB-9703E4B08849}" type="slidenum">
              <a:rPr lang="de-CH" smtClean="0"/>
              <a:t>‹Nr.›</a:t>
            </a:fld>
            <a:endParaRPr lang="de-CH"/>
          </a:p>
        </p:txBody>
      </p:sp>
    </p:spTree>
    <p:extLst>
      <p:ext uri="{BB962C8B-B14F-4D97-AF65-F5344CB8AC3E}">
        <p14:creationId xmlns:p14="http://schemas.microsoft.com/office/powerpoint/2010/main" val="4031570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5320B4-3907-225C-8A9D-1133443200B8}"/>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00C012FD-EB19-86B4-57BC-F8A958927C40}"/>
              </a:ext>
            </a:extLst>
          </p:cNvPr>
          <p:cNvSpPr>
            <a:spLocks noGrp="1"/>
          </p:cNvSpPr>
          <p:nvPr>
            <p:ph type="dt" sz="half" idx="10"/>
          </p:nvPr>
        </p:nvSpPr>
        <p:spPr/>
        <p:txBody>
          <a:bodyPr/>
          <a:lstStyle/>
          <a:p>
            <a:r>
              <a:rPr lang="de-DE"/>
              <a:t>8. Mai 2026</a:t>
            </a:r>
            <a:endParaRPr lang="de-CH"/>
          </a:p>
        </p:txBody>
      </p:sp>
      <p:sp>
        <p:nvSpPr>
          <p:cNvPr id="4" name="Fußzeilenplatzhalter 3">
            <a:extLst>
              <a:ext uri="{FF2B5EF4-FFF2-40B4-BE49-F238E27FC236}">
                <a16:creationId xmlns:a16="http://schemas.microsoft.com/office/drawing/2014/main" id="{B57AB64C-E3B4-7742-29E4-B10455445DCE}"/>
              </a:ext>
            </a:extLst>
          </p:cNvPr>
          <p:cNvSpPr>
            <a:spLocks noGrp="1"/>
          </p:cNvSpPr>
          <p:nvPr>
            <p:ph type="ftr" sz="quarter" idx="11"/>
          </p:nvPr>
        </p:nvSpPr>
        <p:spPr/>
        <p:txBody>
          <a:bodyPr/>
          <a:lstStyle/>
          <a:p>
            <a:endParaRPr lang="de-CH" dirty="0"/>
          </a:p>
        </p:txBody>
      </p:sp>
      <p:sp>
        <p:nvSpPr>
          <p:cNvPr id="5" name="Foliennummernplatzhalter 4">
            <a:extLst>
              <a:ext uri="{FF2B5EF4-FFF2-40B4-BE49-F238E27FC236}">
                <a16:creationId xmlns:a16="http://schemas.microsoft.com/office/drawing/2014/main" id="{0046B223-D524-537C-DACC-9D3B7F2464CC}"/>
              </a:ext>
            </a:extLst>
          </p:cNvPr>
          <p:cNvSpPr>
            <a:spLocks noGrp="1"/>
          </p:cNvSpPr>
          <p:nvPr>
            <p:ph type="sldNum" sz="quarter" idx="12"/>
          </p:nvPr>
        </p:nvSpPr>
        <p:spPr>
          <a:xfrm>
            <a:off x="4724400" y="6356349"/>
            <a:ext cx="2743200" cy="365125"/>
          </a:xfrm>
          <a:prstGeom prst="rect">
            <a:avLst/>
          </a:prstGeom>
        </p:spPr>
        <p:txBody>
          <a:bodyPr/>
          <a:lstStyle/>
          <a:p>
            <a:fld id="{5A4EE2F5-B433-4A4A-9CCB-9703E4B08849}" type="slidenum">
              <a:rPr lang="de-CH" smtClean="0"/>
              <a:t>‹Nr.›</a:t>
            </a:fld>
            <a:endParaRPr lang="de-CH"/>
          </a:p>
        </p:txBody>
      </p:sp>
    </p:spTree>
    <p:extLst>
      <p:ext uri="{BB962C8B-B14F-4D97-AF65-F5344CB8AC3E}">
        <p14:creationId xmlns:p14="http://schemas.microsoft.com/office/powerpoint/2010/main" val="1151549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D3BB9846-FB87-558F-56F6-C675177D7EEA}"/>
              </a:ext>
            </a:extLst>
          </p:cNvPr>
          <p:cNvSpPr>
            <a:spLocks noGrp="1"/>
          </p:cNvSpPr>
          <p:nvPr>
            <p:ph type="dt" sz="half" idx="10"/>
          </p:nvPr>
        </p:nvSpPr>
        <p:spPr/>
        <p:txBody>
          <a:bodyPr/>
          <a:lstStyle/>
          <a:p>
            <a:r>
              <a:rPr lang="de-DE"/>
              <a:t>8. Mai 2026</a:t>
            </a:r>
            <a:endParaRPr lang="de-CH"/>
          </a:p>
        </p:txBody>
      </p:sp>
      <p:sp>
        <p:nvSpPr>
          <p:cNvPr id="3" name="Fußzeilenplatzhalter 2">
            <a:extLst>
              <a:ext uri="{FF2B5EF4-FFF2-40B4-BE49-F238E27FC236}">
                <a16:creationId xmlns:a16="http://schemas.microsoft.com/office/drawing/2014/main" id="{614ADE84-2847-C974-91D1-AB65F9CD8363}"/>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60413277-30A9-F31C-9CE1-073B27B44D36}"/>
              </a:ext>
            </a:extLst>
          </p:cNvPr>
          <p:cNvSpPr>
            <a:spLocks noGrp="1"/>
          </p:cNvSpPr>
          <p:nvPr>
            <p:ph type="sldNum" sz="quarter" idx="12"/>
          </p:nvPr>
        </p:nvSpPr>
        <p:spPr>
          <a:xfrm>
            <a:off x="8610600" y="6356350"/>
            <a:ext cx="2743200" cy="365125"/>
          </a:xfrm>
          <a:prstGeom prst="rect">
            <a:avLst/>
          </a:prstGeom>
        </p:spPr>
        <p:txBody>
          <a:bodyPr/>
          <a:lstStyle/>
          <a:p>
            <a:fld id="{5A4EE2F5-B433-4A4A-9CCB-9703E4B08849}" type="slidenum">
              <a:rPr lang="de-CH" smtClean="0"/>
              <a:t>‹Nr.›</a:t>
            </a:fld>
            <a:endParaRPr lang="de-CH"/>
          </a:p>
        </p:txBody>
      </p:sp>
    </p:spTree>
    <p:extLst>
      <p:ext uri="{BB962C8B-B14F-4D97-AF65-F5344CB8AC3E}">
        <p14:creationId xmlns:p14="http://schemas.microsoft.com/office/powerpoint/2010/main" val="3946323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E52542-C32F-CB22-0CDE-BE1F3EF26E8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67C77915-8CA2-8E3A-4E7C-405B238B0B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7F215CEE-634C-902B-4E7A-E740884514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FC9CE88F-D718-D27B-9275-6E7DFF66924A}"/>
              </a:ext>
            </a:extLst>
          </p:cNvPr>
          <p:cNvSpPr>
            <a:spLocks noGrp="1"/>
          </p:cNvSpPr>
          <p:nvPr>
            <p:ph type="dt" sz="half" idx="10"/>
          </p:nvPr>
        </p:nvSpPr>
        <p:spPr/>
        <p:txBody>
          <a:bodyPr/>
          <a:lstStyle/>
          <a:p>
            <a:r>
              <a:rPr lang="de-DE"/>
              <a:t>8. Mai 2026</a:t>
            </a:r>
            <a:endParaRPr lang="de-CH"/>
          </a:p>
        </p:txBody>
      </p:sp>
      <p:sp>
        <p:nvSpPr>
          <p:cNvPr id="6" name="Fußzeilenplatzhalter 5">
            <a:extLst>
              <a:ext uri="{FF2B5EF4-FFF2-40B4-BE49-F238E27FC236}">
                <a16:creationId xmlns:a16="http://schemas.microsoft.com/office/drawing/2014/main" id="{7D6AE568-2FCD-243B-96F0-378B7BD09DC1}"/>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42B3C4C4-6D9B-9665-4B32-0A0AF97AE408}"/>
              </a:ext>
            </a:extLst>
          </p:cNvPr>
          <p:cNvSpPr>
            <a:spLocks noGrp="1"/>
          </p:cNvSpPr>
          <p:nvPr>
            <p:ph type="sldNum" sz="quarter" idx="12"/>
          </p:nvPr>
        </p:nvSpPr>
        <p:spPr>
          <a:xfrm>
            <a:off x="8610600" y="6356350"/>
            <a:ext cx="2743200" cy="365125"/>
          </a:xfrm>
          <a:prstGeom prst="rect">
            <a:avLst/>
          </a:prstGeom>
        </p:spPr>
        <p:txBody>
          <a:bodyPr/>
          <a:lstStyle/>
          <a:p>
            <a:fld id="{5A4EE2F5-B433-4A4A-9CCB-9703E4B08849}" type="slidenum">
              <a:rPr lang="de-CH" smtClean="0"/>
              <a:t>‹Nr.›</a:t>
            </a:fld>
            <a:endParaRPr lang="de-CH"/>
          </a:p>
        </p:txBody>
      </p:sp>
    </p:spTree>
    <p:extLst>
      <p:ext uri="{BB962C8B-B14F-4D97-AF65-F5344CB8AC3E}">
        <p14:creationId xmlns:p14="http://schemas.microsoft.com/office/powerpoint/2010/main" val="1904403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B9DA42-EB1F-F381-90F8-CB4C8E8C1DE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2F4EE7FC-5D9E-9B86-BBD6-8B2DE3720B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7ED5809B-091F-3587-BFB7-841DA0E66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DB48BE5-2E8B-3B46-6504-67663D127056}"/>
              </a:ext>
            </a:extLst>
          </p:cNvPr>
          <p:cNvSpPr>
            <a:spLocks noGrp="1"/>
          </p:cNvSpPr>
          <p:nvPr>
            <p:ph type="dt" sz="half" idx="10"/>
          </p:nvPr>
        </p:nvSpPr>
        <p:spPr/>
        <p:txBody>
          <a:bodyPr/>
          <a:lstStyle/>
          <a:p>
            <a:r>
              <a:rPr lang="de-DE"/>
              <a:t>8. Mai 2026</a:t>
            </a:r>
            <a:endParaRPr lang="de-CH"/>
          </a:p>
        </p:txBody>
      </p:sp>
      <p:sp>
        <p:nvSpPr>
          <p:cNvPr id="6" name="Fußzeilenplatzhalter 5">
            <a:extLst>
              <a:ext uri="{FF2B5EF4-FFF2-40B4-BE49-F238E27FC236}">
                <a16:creationId xmlns:a16="http://schemas.microsoft.com/office/drawing/2014/main" id="{A0A90D8E-7AFB-2D5F-6701-B05A56E1C8C5}"/>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F15F4D61-A587-EBF9-3840-F9802392A5B9}"/>
              </a:ext>
            </a:extLst>
          </p:cNvPr>
          <p:cNvSpPr>
            <a:spLocks noGrp="1"/>
          </p:cNvSpPr>
          <p:nvPr>
            <p:ph type="sldNum" sz="quarter" idx="12"/>
          </p:nvPr>
        </p:nvSpPr>
        <p:spPr>
          <a:xfrm>
            <a:off x="8610600" y="6356350"/>
            <a:ext cx="2743200" cy="365125"/>
          </a:xfrm>
          <a:prstGeom prst="rect">
            <a:avLst/>
          </a:prstGeom>
        </p:spPr>
        <p:txBody>
          <a:bodyPr/>
          <a:lstStyle/>
          <a:p>
            <a:fld id="{5A4EE2F5-B433-4A4A-9CCB-9703E4B08849}" type="slidenum">
              <a:rPr lang="de-CH" smtClean="0"/>
              <a:t>‹Nr.›</a:t>
            </a:fld>
            <a:endParaRPr lang="de-CH"/>
          </a:p>
        </p:txBody>
      </p:sp>
    </p:spTree>
    <p:extLst>
      <p:ext uri="{BB962C8B-B14F-4D97-AF65-F5344CB8AC3E}">
        <p14:creationId xmlns:p14="http://schemas.microsoft.com/office/powerpoint/2010/main" val="22162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C814792-F4AB-75D1-808F-551A5AA97B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CH"/>
          </a:p>
        </p:txBody>
      </p:sp>
      <p:sp>
        <p:nvSpPr>
          <p:cNvPr id="3" name="Textplatzhalter 2">
            <a:extLst>
              <a:ext uri="{FF2B5EF4-FFF2-40B4-BE49-F238E27FC236}">
                <a16:creationId xmlns:a16="http://schemas.microsoft.com/office/drawing/2014/main" id="{56D6739B-704C-D2C0-0D77-9577A4788A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5D87631C-771C-182F-B710-7112FBD057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ctr">
              <a:defRPr sz="1600">
                <a:solidFill>
                  <a:schemeClr val="tx1"/>
                </a:solidFill>
                <a:latin typeface="Garamond" panose="02020404030301010803" pitchFamily="18" charset="0"/>
              </a:defRPr>
            </a:lvl1pPr>
          </a:lstStyle>
          <a:p>
            <a:r>
              <a:rPr lang="de-DE" dirty="0"/>
              <a:t>8. Mai 2026</a:t>
            </a:r>
            <a:endParaRPr lang="de-CH" dirty="0"/>
          </a:p>
        </p:txBody>
      </p:sp>
      <p:sp>
        <p:nvSpPr>
          <p:cNvPr id="5" name="Fußzeilenplatzhalter 4">
            <a:extLst>
              <a:ext uri="{FF2B5EF4-FFF2-40B4-BE49-F238E27FC236}">
                <a16:creationId xmlns:a16="http://schemas.microsoft.com/office/drawing/2014/main" id="{1764DE2A-E664-02DA-369F-CDED2BE1F7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CH" dirty="0"/>
          </a:p>
        </p:txBody>
      </p:sp>
      <p:sp>
        <p:nvSpPr>
          <p:cNvPr id="7" name="Textfeld 6">
            <a:extLst>
              <a:ext uri="{FF2B5EF4-FFF2-40B4-BE49-F238E27FC236}">
                <a16:creationId xmlns:a16="http://schemas.microsoft.com/office/drawing/2014/main" id="{1CF4554A-7F53-5CE0-A83B-42BE881B3A47}"/>
              </a:ext>
            </a:extLst>
          </p:cNvPr>
          <p:cNvSpPr txBox="1"/>
          <p:nvPr userDrawn="1"/>
        </p:nvSpPr>
        <p:spPr>
          <a:xfrm>
            <a:off x="8818322" y="6352143"/>
            <a:ext cx="3169085" cy="369332"/>
          </a:xfrm>
          <a:prstGeom prst="rect">
            <a:avLst/>
          </a:prstGeom>
          <a:noFill/>
        </p:spPr>
        <p:txBody>
          <a:bodyPr wrap="square" rtlCol="0">
            <a:spAutoFit/>
          </a:bodyPr>
          <a:lstStyle/>
          <a:p>
            <a:pPr algn="ctr"/>
            <a:r>
              <a:rPr lang="de-DE" dirty="0">
                <a:latin typeface="Garamond" panose="02020404030301010803" pitchFamily="18" charset="0"/>
              </a:rPr>
              <a:t>Dr. iur. Eugen Fritschi</a:t>
            </a:r>
            <a:endParaRPr lang="de-CH" dirty="0">
              <a:latin typeface="Garamond" panose="02020404030301010803" pitchFamily="18" charset="0"/>
            </a:endParaRPr>
          </a:p>
        </p:txBody>
      </p:sp>
    </p:spTree>
    <p:extLst>
      <p:ext uri="{BB962C8B-B14F-4D97-AF65-F5344CB8AC3E}">
        <p14:creationId xmlns:p14="http://schemas.microsoft.com/office/powerpoint/2010/main" val="42763438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4E6457-04CB-07CF-B54F-7FD44B41DBFE}"/>
              </a:ext>
            </a:extLst>
          </p:cNvPr>
          <p:cNvSpPr>
            <a:spLocks noGrp="1"/>
          </p:cNvSpPr>
          <p:nvPr>
            <p:ph type="ctrTitle"/>
          </p:nvPr>
        </p:nvSpPr>
        <p:spPr>
          <a:xfrm>
            <a:off x="1524000" y="1011795"/>
            <a:ext cx="9144000" cy="886581"/>
          </a:xfrm>
          <a:noFill/>
        </p:spPr>
        <p:txBody>
          <a:bodyPr>
            <a:normAutofit fontScale="90000"/>
          </a:bodyPr>
          <a:lstStyle/>
          <a:p>
            <a:r>
              <a:rPr lang="de-DE" sz="4400" b="1" dirty="0">
                <a:solidFill>
                  <a:schemeClr val="bg1"/>
                </a:solidFill>
                <a:highlight>
                  <a:srgbClr val="808080"/>
                </a:highlight>
                <a:latin typeface="Garamond" panose="02020404030301010803" pitchFamily="18" charset="0"/>
              </a:rPr>
              <a:t>Nachlassstundung im Fall der SIGNA</a:t>
            </a:r>
            <a:endParaRPr lang="de-CH" sz="4400" b="1" dirty="0">
              <a:solidFill>
                <a:schemeClr val="bg1"/>
              </a:solidFill>
              <a:highlight>
                <a:srgbClr val="808080"/>
              </a:highlight>
              <a:latin typeface="Garamond" panose="02020404030301010803" pitchFamily="18" charset="0"/>
            </a:endParaRPr>
          </a:p>
        </p:txBody>
      </p:sp>
      <p:sp>
        <p:nvSpPr>
          <p:cNvPr id="3" name="Untertitel 2">
            <a:extLst>
              <a:ext uri="{FF2B5EF4-FFF2-40B4-BE49-F238E27FC236}">
                <a16:creationId xmlns:a16="http://schemas.microsoft.com/office/drawing/2014/main" id="{436C8717-90C1-35C6-1262-275A4229325A}"/>
              </a:ext>
            </a:extLst>
          </p:cNvPr>
          <p:cNvSpPr>
            <a:spLocks noGrp="1"/>
          </p:cNvSpPr>
          <p:nvPr>
            <p:ph type="subTitle" idx="1"/>
          </p:nvPr>
        </p:nvSpPr>
        <p:spPr>
          <a:xfrm>
            <a:off x="1456267" y="2104982"/>
            <a:ext cx="9211733" cy="3516885"/>
          </a:xfrm>
          <a:noFill/>
        </p:spPr>
        <p:txBody>
          <a:bodyPr>
            <a:normAutofit fontScale="25000" lnSpcReduction="20000"/>
          </a:bodyPr>
          <a:lstStyle/>
          <a:p>
            <a:r>
              <a:rPr lang="de-DE" sz="12800" dirty="0">
                <a:solidFill>
                  <a:schemeClr val="bg1"/>
                </a:solidFill>
                <a:highlight>
                  <a:srgbClr val="808080"/>
                </a:highlight>
                <a:latin typeface="Garamond" panose="02020404030301010803" pitchFamily="18" charset="0"/>
              </a:rPr>
              <a:t>Bericht eines Sachwalters aus der Schweiz</a:t>
            </a:r>
            <a:endParaRPr lang="de-DE" sz="12800" dirty="0">
              <a:solidFill>
                <a:schemeClr val="bg1"/>
              </a:solidFill>
              <a:latin typeface="Garamond" panose="02020404030301010803" pitchFamily="18" charset="0"/>
            </a:endParaRPr>
          </a:p>
          <a:p>
            <a:r>
              <a:rPr lang="de-DE" sz="12800" dirty="0">
                <a:solidFill>
                  <a:schemeClr val="bg1"/>
                </a:solidFill>
                <a:highlight>
                  <a:srgbClr val="808080"/>
                </a:highlight>
                <a:latin typeface="Garamond" panose="02020404030301010803" pitchFamily="18" charset="0"/>
              </a:rPr>
              <a:t>Dr. </a:t>
            </a:r>
            <a:r>
              <a:rPr lang="de-DE" sz="12800" dirty="0" err="1">
                <a:solidFill>
                  <a:schemeClr val="bg1"/>
                </a:solidFill>
                <a:highlight>
                  <a:srgbClr val="808080"/>
                </a:highlight>
                <a:latin typeface="Garamond" panose="02020404030301010803" pitchFamily="18" charset="0"/>
              </a:rPr>
              <a:t>iur</a:t>
            </a:r>
            <a:r>
              <a:rPr lang="de-DE" sz="12800" dirty="0">
                <a:solidFill>
                  <a:schemeClr val="bg1"/>
                </a:solidFill>
                <a:highlight>
                  <a:srgbClr val="808080"/>
                </a:highlight>
                <a:latin typeface="Garamond" panose="02020404030301010803" pitchFamily="18" charset="0"/>
              </a:rPr>
              <a:t>. Eugen Fritschi</a:t>
            </a:r>
          </a:p>
          <a:p>
            <a:endParaRPr lang="de-DE" sz="12800" dirty="0">
              <a:solidFill>
                <a:schemeClr val="bg1"/>
              </a:solidFill>
              <a:latin typeface="Garamond" panose="02020404030301010803" pitchFamily="18" charset="0"/>
            </a:endParaRPr>
          </a:p>
          <a:p>
            <a:endParaRPr lang="de-DE" sz="12800" dirty="0">
              <a:solidFill>
                <a:schemeClr val="bg1"/>
              </a:solidFill>
              <a:latin typeface="Garamond" panose="02020404030301010803" pitchFamily="18" charset="0"/>
            </a:endParaRPr>
          </a:p>
          <a:p>
            <a:r>
              <a:rPr lang="de-DE" sz="11200" dirty="0">
                <a:solidFill>
                  <a:schemeClr val="bg1"/>
                </a:solidFill>
                <a:highlight>
                  <a:srgbClr val="808080"/>
                </a:highlight>
                <a:latin typeface="Garamond" panose="02020404030301010803" pitchFamily="18" charset="0"/>
              </a:rPr>
              <a:t>Bühlmann &amp; Fritschi Rechtsanwälte, </a:t>
            </a:r>
            <a:r>
              <a:rPr lang="de-DE" sz="11200" dirty="0" err="1">
                <a:solidFill>
                  <a:schemeClr val="bg1"/>
                </a:solidFill>
                <a:highlight>
                  <a:srgbClr val="808080"/>
                </a:highlight>
                <a:latin typeface="Garamond" panose="02020404030301010803" pitchFamily="18" charset="0"/>
              </a:rPr>
              <a:t>Klausstr</a:t>
            </a:r>
            <a:r>
              <a:rPr lang="de-DE" sz="11200" dirty="0">
                <a:solidFill>
                  <a:schemeClr val="bg1"/>
                </a:solidFill>
                <a:highlight>
                  <a:srgbClr val="808080"/>
                </a:highlight>
                <a:latin typeface="Garamond" panose="02020404030301010803" pitchFamily="18" charset="0"/>
              </a:rPr>
              <a:t>. 49, 8008 Zürich</a:t>
            </a:r>
          </a:p>
          <a:p>
            <a:endParaRPr lang="de-DE" dirty="0">
              <a:solidFill>
                <a:schemeClr val="bg1"/>
              </a:solidFill>
              <a:highlight>
                <a:srgbClr val="808080"/>
              </a:highlight>
              <a:latin typeface="Garamond" panose="02020404030301010803" pitchFamily="18" charset="0"/>
            </a:endParaRPr>
          </a:p>
          <a:p>
            <a:endParaRPr lang="de-DE" dirty="0">
              <a:solidFill>
                <a:schemeClr val="bg1"/>
              </a:solidFill>
              <a:highlight>
                <a:srgbClr val="808080"/>
              </a:highlight>
              <a:latin typeface="Garamond" panose="02020404030301010803" pitchFamily="18" charset="0"/>
            </a:endParaRPr>
          </a:p>
          <a:p>
            <a:endParaRPr lang="de-DE" dirty="0">
              <a:solidFill>
                <a:schemeClr val="bg1"/>
              </a:solidFill>
              <a:highlight>
                <a:srgbClr val="808080"/>
              </a:highlight>
              <a:latin typeface="Garamond" panose="02020404030301010803" pitchFamily="18" charset="0"/>
            </a:endParaRPr>
          </a:p>
          <a:p>
            <a:r>
              <a:rPr lang="de-DE" sz="7200" dirty="0">
                <a:solidFill>
                  <a:schemeClr val="bg1"/>
                </a:solidFill>
                <a:highlight>
                  <a:srgbClr val="808080"/>
                </a:highlight>
                <a:latin typeface="Garamond" panose="02020404030301010803" pitchFamily="18" charset="0"/>
              </a:rPr>
              <a:t>8. Mai 2026</a:t>
            </a:r>
          </a:p>
          <a:p>
            <a:endParaRPr lang="de-DE" dirty="0">
              <a:latin typeface="Garamond" panose="02020404030301010803" pitchFamily="18" charset="0"/>
            </a:endParaRPr>
          </a:p>
          <a:p>
            <a:endParaRPr lang="de-DE" dirty="0">
              <a:latin typeface="Garamond" panose="02020404030301010803" pitchFamily="18" charset="0"/>
            </a:endParaRPr>
          </a:p>
          <a:p>
            <a:endParaRPr lang="de-DE" dirty="0">
              <a:latin typeface="Garamond" panose="02020404030301010803" pitchFamily="18" charset="0"/>
            </a:endParaRPr>
          </a:p>
        </p:txBody>
      </p:sp>
    </p:spTree>
    <p:extLst>
      <p:ext uri="{BB962C8B-B14F-4D97-AF65-F5344CB8AC3E}">
        <p14:creationId xmlns:p14="http://schemas.microsoft.com/office/powerpoint/2010/main" val="2200300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4B92DE09-3C78-09B8-5782-7905F9ECB472}"/>
              </a:ext>
            </a:extLst>
          </p:cNvPr>
          <p:cNvSpPr>
            <a:spLocks noGrp="1"/>
          </p:cNvSpPr>
          <p:nvPr>
            <p:ph type="dt" sz="half" idx="10"/>
          </p:nvPr>
        </p:nvSpPr>
        <p:spPr/>
        <p:txBody>
          <a:bodyPr/>
          <a:lstStyle/>
          <a:p>
            <a:r>
              <a:rPr lang="de-DE"/>
              <a:t>8. Mai 2026</a:t>
            </a:r>
            <a:endParaRPr lang="de-CH" dirty="0"/>
          </a:p>
        </p:txBody>
      </p:sp>
      <p:sp>
        <p:nvSpPr>
          <p:cNvPr id="5" name="Foliennummernplatzhalter 4">
            <a:extLst>
              <a:ext uri="{FF2B5EF4-FFF2-40B4-BE49-F238E27FC236}">
                <a16:creationId xmlns:a16="http://schemas.microsoft.com/office/drawing/2014/main" id="{C9005FB7-55EF-6F23-9656-91DD04E5778E}"/>
              </a:ext>
            </a:extLst>
          </p:cNvPr>
          <p:cNvSpPr>
            <a:spLocks noGrp="1"/>
          </p:cNvSpPr>
          <p:nvPr>
            <p:ph type="sldNum" sz="quarter" idx="12"/>
          </p:nvPr>
        </p:nvSpPr>
        <p:spPr/>
        <p:txBody>
          <a:bodyPr/>
          <a:lstStyle/>
          <a:p>
            <a:fld id="{5A4EE2F5-B433-4A4A-9CCB-9703E4B08849}" type="slidenum">
              <a:rPr lang="de-CH" smtClean="0"/>
              <a:pPr/>
              <a:t>10</a:t>
            </a:fld>
            <a:endParaRPr lang="de-CH" dirty="0"/>
          </a:p>
        </p:txBody>
      </p:sp>
      <p:pic>
        <p:nvPicPr>
          <p:cNvPr id="7" name="Grafik 6">
            <a:extLst>
              <a:ext uri="{FF2B5EF4-FFF2-40B4-BE49-F238E27FC236}">
                <a16:creationId xmlns:a16="http://schemas.microsoft.com/office/drawing/2014/main" id="{3F9C5BC1-BDE2-C769-9B05-9E00CA3CFCF8}"/>
              </a:ext>
            </a:extLst>
          </p:cNvPr>
          <p:cNvPicPr>
            <a:picLocks noChangeAspect="1"/>
          </p:cNvPicPr>
          <p:nvPr/>
        </p:nvPicPr>
        <p:blipFill>
          <a:blip r:embed="rId3"/>
          <a:srcRect l="968" t="15345" r="3839" b="29564"/>
          <a:stretch/>
        </p:blipFill>
        <p:spPr>
          <a:xfrm>
            <a:off x="90687" y="732536"/>
            <a:ext cx="12101313" cy="4638717"/>
          </a:xfrm>
          <a:prstGeom prst="rect">
            <a:avLst/>
          </a:prstGeom>
        </p:spPr>
      </p:pic>
    </p:spTree>
    <p:extLst>
      <p:ext uri="{BB962C8B-B14F-4D97-AF65-F5344CB8AC3E}">
        <p14:creationId xmlns:p14="http://schemas.microsoft.com/office/powerpoint/2010/main" val="34757586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ED756B-0BD6-9A58-DAE6-017D0DDA653C}"/>
              </a:ext>
            </a:extLst>
          </p:cNvPr>
          <p:cNvSpPr>
            <a:spLocks noGrp="1"/>
          </p:cNvSpPr>
          <p:nvPr>
            <p:ph type="title"/>
          </p:nvPr>
        </p:nvSpPr>
        <p:spPr/>
        <p:txBody>
          <a:bodyPr>
            <a:normAutofit/>
          </a:bodyPr>
          <a:lstStyle/>
          <a:p>
            <a:r>
              <a:rPr lang="de-DE" sz="3600" dirty="0">
                <a:latin typeface="Garamond" panose="02020404030301010803" pitchFamily="18" charset="0"/>
              </a:rPr>
              <a:t>Allgemeines zum Nachlassverfahren I</a:t>
            </a:r>
            <a:endParaRPr lang="de-CH" sz="3600" dirty="0"/>
          </a:p>
        </p:txBody>
      </p:sp>
      <p:sp>
        <p:nvSpPr>
          <p:cNvPr id="3" name="Inhaltsplatzhalter 2">
            <a:extLst>
              <a:ext uri="{FF2B5EF4-FFF2-40B4-BE49-F238E27FC236}">
                <a16:creationId xmlns:a16="http://schemas.microsoft.com/office/drawing/2014/main" id="{042F63CE-0BE1-9E78-4F07-6A5C0436A7A5}"/>
              </a:ext>
            </a:extLst>
          </p:cNvPr>
          <p:cNvSpPr>
            <a:spLocks noGrp="1"/>
          </p:cNvSpPr>
          <p:nvPr>
            <p:ph idx="1"/>
          </p:nvPr>
        </p:nvSpPr>
        <p:spPr/>
        <p:txBody>
          <a:bodyPr>
            <a:normAutofit fontScale="92500" lnSpcReduction="10000"/>
          </a:bodyPr>
          <a:lstStyle/>
          <a:p>
            <a:r>
              <a:rPr lang="de-DE" sz="2400" dirty="0">
                <a:effectLst/>
                <a:latin typeface="Garamond" panose="02020404030301010803" pitchFamily="18" charset="0"/>
                <a:ea typeface="Aptos" panose="020B0004020202020204" pitchFamily="34" charset="0"/>
              </a:rPr>
              <a:t>Die Nachlassstundung verschafft der Schuldnerin einen rechtlich geschützten Zeitraum zur Ausarbeitung und Umsetzung eines Sanierungskonzepts, welches via Gericht und mit den Gläubigern abgestimmt ist.</a:t>
            </a:r>
            <a:endParaRPr lang="de-CH" sz="2400" dirty="0">
              <a:latin typeface="Garamond" panose="02020404030301010803" pitchFamily="18" charset="0"/>
              <a:ea typeface="Aptos" panose="020B0004020202020204" pitchFamily="34" charset="0"/>
            </a:endParaRPr>
          </a:p>
          <a:p>
            <a:r>
              <a:rPr lang="de-DE" sz="2400" dirty="0">
                <a:effectLst/>
                <a:latin typeface="Garamond" panose="02020404030301010803" pitchFamily="18" charset="0"/>
                <a:ea typeface="Aptos" panose="020B0004020202020204" pitchFamily="34" charset="0"/>
              </a:rPr>
              <a:t>Die Nachlassstundung bietet einen geordneten Rahmen für eine konsensuale oder gerichtlich bestätigte Lösung mit den Gläubigern. </a:t>
            </a:r>
          </a:p>
          <a:p>
            <a:r>
              <a:rPr lang="de-DE" sz="2400" dirty="0">
                <a:latin typeface="Garamond" panose="02020404030301010803" pitchFamily="18" charset="0"/>
                <a:ea typeface="Aptos" panose="020B0004020202020204" pitchFamily="34" charset="0"/>
              </a:rPr>
              <a:t>Der Sachwalter befindet sich zwischen den Fronten von 3 Parteien (Schuldnerin, Gläubiger und Nachlassgericht).</a:t>
            </a:r>
          </a:p>
          <a:p>
            <a:r>
              <a:rPr lang="de-DE" sz="2400" dirty="0">
                <a:latin typeface="Garamond" panose="02020404030301010803" pitchFamily="18" charset="0"/>
                <a:ea typeface="Aptos" panose="020B0004020202020204" pitchFamily="34" charset="0"/>
              </a:rPr>
              <a:t>Der Sachwalter kennt die sich in provisorischer Nachlassstundung befindende Schuldnerin nicht so gut wie die Geschäftsführung und die Rechtsvertretung der Schuldnerin. </a:t>
            </a:r>
          </a:p>
          <a:p>
            <a:r>
              <a:rPr lang="de-DE" sz="2400" dirty="0">
                <a:latin typeface="Garamond" panose="02020404030301010803" pitchFamily="18" charset="0"/>
                <a:ea typeface="Aptos" panose="020B0004020202020204" pitchFamily="34" charset="0"/>
              </a:rPr>
              <a:t>Besonderes Augenmerk verdient stets die Liquiditätssituation. </a:t>
            </a:r>
          </a:p>
          <a:p>
            <a:r>
              <a:rPr lang="de-DE" sz="2400" dirty="0">
                <a:latin typeface="Garamond" panose="02020404030301010803" pitchFamily="18" charset="0"/>
                <a:ea typeface="Aptos" panose="020B0004020202020204" pitchFamily="34" charset="0"/>
              </a:rPr>
              <a:t>Zu berücksichtigen sind die verschiedenen Interessen: Die Geschäftsführung und das Personal wollen die laufenden Löhne weiterbeziehen. Der Verwaltungsrat will sich aus der Haftung der Verantwortlichkeitsansprüchen befreien. </a:t>
            </a:r>
          </a:p>
          <a:p>
            <a:endParaRPr lang="de-CH" sz="2400" dirty="0">
              <a:effectLst/>
              <a:latin typeface="Garamond" panose="02020404030301010803" pitchFamily="18" charset="0"/>
              <a:ea typeface="Aptos" panose="020B0004020202020204" pitchFamily="34" charset="0"/>
            </a:endParaRPr>
          </a:p>
          <a:p>
            <a:endParaRPr lang="de-CH" sz="1800" dirty="0">
              <a:effectLst/>
              <a:latin typeface="Garamond" panose="02020404030301010803" pitchFamily="18" charset="0"/>
              <a:ea typeface="Aptos" panose="020B0004020202020204" pitchFamily="34" charset="0"/>
            </a:endParaRPr>
          </a:p>
          <a:p>
            <a:endParaRPr lang="de-CH" dirty="0"/>
          </a:p>
        </p:txBody>
      </p:sp>
      <p:sp>
        <p:nvSpPr>
          <p:cNvPr id="4" name="Datumsplatzhalter 3">
            <a:extLst>
              <a:ext uri="{FF2B5EF4-FFF2-40B4-BE49-F238E27FC236}">
                <a16:creationId xmlns:a16="http://schemas.microsoft.com/office/drawing/2014/main" id="{6215E9CE-3432-44C1-9026-ECC503DAB0B0}"/>
              </a:ext>
            </a:extLst>
          </p:cNvPr>
          <p:cNvSpPr>
            <a:spLocks noGrp="1"/>
          </p:cNvSpPr>
          <p:nvPr>
            <p:ph type="dt" sz="half" idx="10"/>
          </p:nvPr>
        </p:nvSpPr>
        <p:spPr/>
        <p:txBody>
          <a:bodyPr/>
          <a:lstStyle/>
          <a:p>
            <a:r>
              <a:rPr lang="de-DE"/>
              <a:t>8. Mai 2026</a:t>
            </a:r>
            <a:endParaRPr lang="de-CH" dirty="0"/>
          </a:p>
        </p:txBody>
      </p:sp>
      <p:sp>
        <p:nvSpPr>
          <p:cNvPr id="5" name="Foliennummernplatzhalter 4">
            <a:extLst>
              <a:ext uri="{FF2B5EF4-FFF2-40B4-BE49-F238E27FC236}">
                <a16:creationId xmlns:a16="http://schemas.microsoft.com/office/drawing/2014/main" id="{46F1D1E7-8069-8CED-894F-06C36C85CB55}"/>
              </a:ext>
            </a:extLst>
          </p:cNvPr>
          <p:cNvSpPr>
            <a:spLocks noGrp="1"/>
          </p:cNvSpPr>
          <p:nvPr>
            <p:ph type="sldNum" sz="quarter" idx="12"/>
          </p:nvPr>
        </p:nvSpPr>
        <p:spPr/>
        <p:txBody>
          <a:bodyPr/>
          <a:lstStyle/>
          <a:p>
            <a:fld id="{5A4EE2F5-B433-4A4A-9CCB-9703E4B08849}" type="slidenum">
              <a:rPr lang="de-CH" smtClean="0"/>
              <a:pPr/>
              <a:t>11</a:t>
            </a:fld>
            <a:endParaRPr lang="de-CH" dirty="0"/>
          </a:p>
        </p:txBody>
      </p:sp>
    </p:spTree>
    <p:extLst>
      <p:ext uri="{BB962C8B-B14F-4D97-AF65-F5344CB8AC3E}">
        <p14:creationId xmlns:p14="http://schemas.microsoft.com/office/powerpoint/2010/main" val="554949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30CBDD-759F-1D54-D375-CAF967F5A99B}"/>
              </a:ext>
            </a:extLst>
          </p:cNvPr>
          <p:cNvSpPr>
            <a:spLocks noGrp="1"/>
          </p:cNvSpPr>
          <p:nvPr>
            <p:ph type="title"/>
          </p:nvPr>
        </p:nvSpPr>
        <p:spPr/>
        <p:txBody>
          <a:bodyPr>
            <a:normAutofit/>
          </a:bodyPr>
          <a:lstStyle/>
          <a:p>
            <a:r>
              <a:rPr lang="de-CH" sz="3600" dirty="0">
                <a:latin typeface="Garamond" panose="02020404030301010803" pitchFamily="18" charset="0"/>
              </a:rPr>
              <a:t>Allgemeines zum Nachlassverfahren II</a:t>
            </a:r>
          </a:p>
        </p:txBody>
      </p:sp>
      <p:sp>
        <p:nvSpPr>
          <p:cNvPr id="3" name="Inhaltsplatzhalter 2">
            <a:extLst>
              <a:ext uri="{FF2B5EF4-FFF2-40B4-BE49-F238E27FC236}">
                <a16:creationId xmlns:a16="http://schemas.microsoft.com/office/drawing/2014/main" id="{48F124E2-0801-F7E7-56FD-A2466391F438}"/>
              </a:ext>
            </a:extLst>
          </p:cNvPr>
          <p:cNvSpPr>
            <a:spLocks noGrp="1"/>
          </p:cNvSpPr>
          <p:nvPr>
            <p:ph idx="1"/>
          </p:nvPr>
        </p:nvSpPr>
        <p:spPr/>
        <p:txBody>
          <a:bodyPr>
            <a:normAutofit fontScale="92500"/>
          </a:bodyPr>
          <a:lstStyle/>
          <a:p>
            <a:r>
              <a:rPr lang="de-DE" sz="2200" dirty="0">
                <a:latin typeface="Garamond" panose="02020404030301010803" pitchFamily="18" charset="0"/>
              </a:rPr>
              <a:t>Gläubigerschutz: Keine Betreibungen mehr gegen die Nachlassschuldnerin (Grundsatz / Ausnahmen gegeben). Sistierung der laufenden Zivil- und Verwaltungsverfahren (Grundsatz / Ausnahmen gegeben). Stopp des Zinsenlaufs (für alle nicht pfandgesicherten Forderungen). Wirkungslosigkeit von Debitorenzessionen (betreffend Forderungen, welche nach der Bewilligung der provisorischen Nachlassstundung entstanden sind).</a:t>
            </a:r>
          </a:p>
          <a:p>
            <a:r>
              <a:rPr lang="de-DE" sz="2200" dirty="0" err="1">
                <a:latin typeface="Garamond" panose="02020404030301010803" pitchFamily="18" charset="0"/>
              </a:rPr>
              <a:t>Ausserordentliche</a:t>
            </a:r>
            <a:r>
              <a:rPr lang="de-DE" sz="2200" dirty="0">
                <a:latin typeface="Garamond" panose="02020404030301010803" pitchFamily="18" charset="0"/>
              </a:rPr>
              <a:t> Kündigung von Dauerschuldverhältnissen / Entschädigung / Umstrukturierung:</a:t>
            </a:r>
          </a:p>
          <a:p>
            <a:endParaRPr lang="de-DE" sz="2200" dirty="0">
              <a:latin typeface="Garamond" panose="02020404030301010803" pitchFamily="18" charset="0"/>
            </a:endParaRPr>
          </a:p>
          <a:p>
            <a:r>
              <a:rPr lang="de-DE" sz="2200" dirty="0">
                <a:latin typeface="Garamond" panose="02020404030301010803" pitchFamily="18" charset="0"/>
              </a:rPr>
              <a:t>Art. 297a SchKG lautet wie folgt:</a:t>
            </a:r>
          </a:p>
          <a:p>
            <a:pPr marL="0" indent="0">
              <a:buNone/>
            </a:pPr>
            <a:endParaRPr lang="de-DE" sz="2200" dirty="0">
              <a:latin typeface="Garamond" panose="02020404030301010803" pitchFamily="18" charset="0"/>
            </a:endParaRPr>
          </a:p>
          <a:p>
            <a:pPr marL="0" indent="0">
              <a:buNone/>
            </a:pPr>
            <a:r>
              <a:rPr lang="de-DE" sz="2200" dirty="0">
                <a:latin typeface="Garamond" panose="02020404030301010803" pitchFamily="18" charset="0"/>
              </a:rPr>
              <a:t>	„</a:t>
            </a:r>
            <a:r>
              <a:rPr lang="de-DE" sz="2200" i="1" dirty="0">
                <a:latin typeface="Garamond" panose="02020404030301010803" pitchFamily="18" charset="0"/>
              </a:rPr>
              <a:t>Der Schuldner kann mit Zustimmung des Sachwalters ein Dauerschuldverhältnis unter 	Entschädigung der Gegenpartei jederzeit auf einen beliebigen Zeitpunkt kündigen, sofern andernfalls 	der 	Sanierungszweck vereitelt würde; die Entschädigung gilt als Nachlassforderung. Vorbehalten 	bleiben die 	besonderen Bestimmungen über die Auflösung von Arbeitsverträgen.“</a:t>
            </a:r>
          </a:p>
          <a:p>
            <a:endParaRPr lang="de-CH" dirty="0"/>
          </a:p>
        </p:txBody>
      </p:sp>
      <p:sp>
        <p:nvSpPr>
          <p:cNvPr id="4" name="Datumsplatzhalter 3">
            <a:extLst>
              <a:ext uri="{FF2B5EF4-FFF2-40B4-BE49-F238E27FC236}">
                <a16:creationId xmlns:a16="http://schemas.microsoft.com/office/drawing/2014/main" id="{C36CA6A4-0D9A-D7A7-AD27-502EFBD079F4}"/>
              </a:ext>
            </a:extLst>
          </p:cNvPr>
          <p:cNvSpPr>
            <a:spLocks noGrp="1"/>
          </p:cNvSpPr>
          <p:nvPr>
            <p:ph type="dt" sz="half" idx="10"/>
          </p:nvPr>
        </p:nvSpPr>
        <p:spPr/>
        <p:txBody>
          <a:bodyPr/>
          <a:lstStyle/>
          <a:p>
            <a:r>
              <a:rPr lang="de-DE"/>
              <a:t>8. Mai 2026</a:t>
            </a:r>
            <a:endParaRPr lang="de-CH" dirty="0"/>
          </a:p>
        </p:txBody>
      </p:sp>
      <p:sp>
        <p:nvSpPr>
          <p:cNvPr id="5" name="Foliennummernplatzhalter 4">
            <a:extLst>
              <a:ext uri="{FF2B5EF4-FFF2-40B4-BE49-F238E27FC236}">
                <a16:creationId xmlns:a16="http://schemas.microsoft.com/office/drawing/2014/main" id="{4CF2A964-B4AD-C485-91CB-8B1A46391B8E}"/>
              </a:ext>
            </a:extLst>
          </p:cNvPr>
          <p:cNvSpPr>
            <a:spLocks noGrp="1"/>
          </p:cNvSpPr>
          <p:nvPr>
            <p:ph type="sldNum" sz="quarter" idx="12"/>
          </p:nvPr>
        </p:nvSpPr>
        <p:spPr/>
        <p:txBody>
          <a:bodyPr/>
          <a:lstStyle/>
          <a:p>
            <a:fld id="{5A4EE2F5-B433-4A4A-9CCB-9703E4B08849}" type="slidenum">
              <a:rPr lang="de-CH" smtClean="0"/>
              <a:pPr/>
              <a:t>12</a:t>
            </a:fld>
            <a:endParaRPr lang="de-CH" dirty="0"/>
          </a:p>
        </p:txBody>
      </p:sp>
    </p:spTree>
    <p:extLst>
      <p:ext uri="{BB962C8B-B14F-4D97-AF65-F5344CB8AC3E}">
        <p14:creationId xmlns:p14="http://schemas.microsoft.com/office/powerpoint/2010/main" val="967858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BA04C-0108-6279-04C0-74CDEC04F202}"/>
              </a:ext>
            </a:extLst>
          </p:cNvPr>
          <p:cNvSpPr>
            <a:spLocks noGrp="1"/>
          </p:cNvSpPr>
          <p:nvPr>
            <p:ph type="title"/>
          </p:nvPr>
        </p:nvSpPr>
        <p:spPr/>
        <p:txBody>
          <a:bodyPr>
            <a:normAutofit/>
          </a:bodyPr>
          <a:lstStyle/>
          <a:p>
            <a:r>
              <a:rPr lang="de-CH" sz="3600" dirty="0">
                <a:latin typeface="Garamond" panose="02020404030301010803" pitchFamily="18" charset="0"/>
              </a:rPr>
              <a:t>Allgemeines zum Nachlassverfahren III</a:t>
            </a:r>
          </a:p>
        </p:txBody>
      </p:sp>
      <p:sp>
        <p:nvSpPr>
          <p:cNvPr id="3" name="Inhaltsplatzhalter 2">
            <a:extLst>
              <a:ext uri="{FF2B5EF4-FFF2-40B4-BE49-F238E27FC236}">
                <a16:creationId xmlns:a16="http://schemas.microsoft.com/office/drawing/2014/main" id="{A9A861DE-7FA4-FE35-9FA7-EADC0D479A6A}"/>
              </a:ext>
            </a:extLst>
          </p:cNvPr>
          <p:cNvSpPr>
            <a:spLocks noGrp="1"/>
          </p:cNvSpPr>
          <p:nvPr>
            <p:ph idx="1"/>
          </p:nvPr>
        </p:nvSpPr>
        <p:spPr/>
        <p:txBody>
          <a:bodyPr>
            <a:normAutofit fontScale="92500" lnSpcReduction="10000"/>
          </a:bodyPr>
          <a:lstStyle/>
          <a:p>
            <a:r>
              <a:rPr lang="de-DE" sz="2400" dirty="0">
                <a:latin typeface="Garamond" panose="02020404030301010803" pitchFamily="18" charset="0"/>
              </a:rPr>
              <a:t>Beispiele von </a:t>
            </a:r>
            <a:r>
              <a:rPr lang="de-DE" sz="2400" dirty="0" err="1">
                <a:latin typeface="Garamond" panose="02020404030301010803" pitchFamily="18" charset="0"/>
              </a:rPr>
              <a:t>ausserordentlichen</a:t>
            </a:r>
            <a:r>
              <a:rPr lang="de-DE" sz="2400" dirty="0">
                <a:latin typeface="Garamond" panose="02020404030301010803" pitchFamily="18" charset="0"/>
              </a:rPr>
              <a:t> Kündigungen: Mietverträge oder Lieferverträge. </a:t>
            </a:r>
          </a:p>
          <a:p>
            <a:endParaRPr lang="de-DE" sz="2400" dirty="0">
              <a:latin typeface="Garamond" panose="02020404030301010803" pitchFamily="18" charset="0"/>
            </a:endParaRPr>
          </a:p>
          <a:p>
            <a:r>
              <a:rPr lang="de-DE" sz="2400" dirty="0">
                <a:latin typeface="Garamond" panose="02020404030301010803" pitchFamily="18" charset="0"/>
              </a:rPr>
              <a:t>Für Arbeitsverträge gelten spezielle Regelungen: Diesbezüglich kann Arbeitnehmern gekündigt werden und sie können an das RAV verwiesen werden, zwecks Schonung der Liquidität, sofern die Mitarbeiter nicht zwingend benötigt werden und ansonsten der Sanierungszweck vereitelt würde. </a:t>
            </a:r>
          </a:p>
          <a:p>
            <a:endParaRPr lang="de-DE" sz="2400" dirty="0">
              <a:latin typeface="Garamond" panose="02020404030301010803" pitchFamily="18" charset="0"/>
            </a:endParaRPr>
          </a:p>
          <a:p>
            <a:r>
              <a:rPr lang="de-DE" sz="2400" dirty="0">
                <a:latin typeface="Garamond" panose="02020404030301010803" pitchFamily="18" charset="0"/>
              </a:rPr>
              <a:t>Diese gehen im Zusammenhang mit der Sanierung nicht mehr von Gesetzes wegen über. Bereits im provisorischen Nachlassstundungsverfahren kann den Arbeitnehmern gekündigt und diese können zudem freigestellt werden. In der Folge müssen sie sich ans RAV wenden. Diese zahlt Taggelder aus und kann </a:t>
            </a:r>
            <a:r>
              <a:rPr lang="de-DE" sz="2400" dirty="0" err="1">
                <a:latin typeface="Garamond" panose="02020404030301010803" pitchFamily="18" charset="0"/>
              </a:rPr>
              <a:t>anschliessend</a:t>
            </a:r>
            <a:r>
              <a:rPr lang="de-DE" sz="2400" dirty="0">
                <a:latin typeface="Garamond" panose="02020404030301010803" pitchFamily="18" charset="0"/>
              </a:rPr>
              <a:t> die Subrogation geltend machen. Dies schont die laufende Liquidität respektive verschafft dies und ist </a:t>
            </a:r>
            <a:r>
              <a:rPr lang="de-DE" sz="2400" dirty="0" err="1">
                <a:latin typeface="Garamond" panose="02020404030301010803" pitchFamily="18" charset="0"/>
              </a:rPr>
              <a:t>gemäss</a:t>
            </a:r>
            <a:r>
              <a:rPr lang="de-DE" sz="2400" dirty="0">
                <a:latin typeface="Garamond" panose="02020404030301010803" pitchFamily="18" charset="0"/>
              </a:rPr>
              <a:t> meinen Erfahrungen ein sehr wichtiges Handlungsinstrument für den Sachwalter.</a:t>
            </a:r>
          </a:p>
          <a:p>
            <a:endParaRPr lang="de-CH" dirty="0"/>
          </a:p>
        </p:txBody>
      </p:sp>
      <p:sp>
        <p:nvSpPr>
          <p:cNvPr id="4" name="Datumsplatzhalter 3">
            <a:extLst>
              <a:ext uri="{FF2B5EF4-FFF2-40B4-BE49-F238E27FC236}">
                <a16:creationId xmlns:a16="http://schemas.microsoft.com/office/drawing/2014/main" id="{0F66C4FC-5A51-D9E3-6157-FDFF677D2F96}"/>
              </a:ext>
            </a:extLst>
          </p:cNvPr>
          <p:cNvSpPr>
            <a:spLocks noGrp="1"/>
          </p:cNvSpPr>
          <p:nvPr>
            <p:ph type="dt" sz="half" idx="10"/>
          </p:nvPr>
        </p:nvSpPr>
        <p:spPr/>
        <p:txBody>
          <a:bodyPr/>
          <a:lstStyle/>
          <a:p>
            <a:r>
              <a:rPr lang="de-DE"/>
              <a:t>8. Mai 2026</a:t>
            </a:r>
            <a:endParaRPr lang="de-CH" dirty="0"/>
          </a:p>
        </p:txBody>
      </p:sp>
      <p:sp>
        <p:nvSpPr>
          <p:cNvPr id="5" name="Foliennummernplatzhalter 4">
            <a:extLst>
              <a:ext uri="{FF2B5EF4-FFF2-40B4-BE49-F238E27FC236}">
                <a16:creationId xmlns:a16="http://schemas.microsoft.com/office/drawing/2014/main" id="{1B62E8FB-2B75-E4A8-164B-6AF154868038}"/>
              </a:ext>
            </a:extLst>
          </p:cNvPr>
          <p:cNvSpPr>
            <a:spLocks noGrp="1"/>
          </p:cNvSpPr>
          <p:nvPr>
            <p:ph type="sldNum" sz="quarter" idx="12"/>
          </p:nvPr>
        </p:nvSpPr>
        <p:spPr/>
        <p:txBody>
          <a:bodyPr/>
          <a:lstStyle/>
          <a:p>
            <a:fld id="{5A4EE2F5-B433-4A4A-9CCB-9703E4B08849}" type="slidenum">
              <a:rPr lang="de-CH" smtClean="0"/>
              <a:pPr/>
              <a:t>13</a:t>
            </a:fld>
            <a:endParaRPr lang="de-CH" dirty="0"/>
          </a:p>
        </p:txBody>
      </p:sp>
    </p:spTree>
    <p:extLst>
      <p:ext uri="{BB962C8B-B14F-4D97-AF65-F5344CB8AC3E}">
        <p14:creationId xmlns:p14="http://schemas.microsoft.com/office/powerpoint/2010/main" val="2297560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BA04C-0108-6279-04C0-74CDEC04F202}"/>
              </a:ext>
            </a:extLst>
          </p:cNvPr>
          <p:cNvSpPr>
            <a:spLocks noGrp="1"/>
          </p:cNvSpPr>
          <p:nvPr>
            <p:ph type="title"/>
          </p:nvPr>
        </p:nvSpPr>
        <p:spPr/>
        <p:txBody>
          <a:bodyPr>
            <a:normAutofit/>
          </a:bodyPr>
          <a:lstStyle/>
          <a:p>
            <a:r>
              <a:rPr lang="de-CH" sz="3600" dirty="0">
                <a:latin typeface="Garamond" panose="02020404030301010803" pitchFamily="18" charset="0"/>
              </a:rPr>
              <a:t>Allgemeines zum Nachlassverfahren IV</a:t>
            </a:r>
          </a:p>
        </p:txBody>
      </p:sp>
      <p:sp>
        <p:nvSpPr>
          <p:cNvPr id="3" name="Inhaltsplatzhalter 2">
            <a:extLst>
              <a:ext uri="{FF2B5EF4-FFF2-40B4-BE49-F238E27FC236}">
                <a16:creationId xmlns:a16="http://schemas.microsoft.com/office/drawing/2014/main" id="{A9A861DE-7FA4-FE35-9FA7-EADC0D479A6A}"/>
              </a:ext>
            </a:extLst>
          </p:cNvPr>
          <p:cNvSpPr>
            <a:spLocks noGrp="1"/>
          </p:cNvSpPr>
          <p:nvPr>
            <p:ph idx="1"/>
          </p:nvPr>
        </p:nvSpPr>
        <p:spPr/>
        <p:txBody>
          <a:bodyPr>
            <a:normAutofit fontScale="92500" lnSpcReduction="20000"/>
          </a:bodyPr>
          <a:lstStyle/>
          <a:p>
            <a:pPr algn="just"/>
            <a:r>
              <a:rPr lang="de-DE" sz="2400" dirty="0">
                <a:latin typeface="Garamond" panose="02020404030301010803" pitchFamily="18" charset="0"/>
              </a:rPr>
              <a:t>Nichtgenehmigung der Inanspruchnahme der Gegenleistung (Art. 310 Abs. 2 SchKG): </a:t>
            </a:r>
            <a:r>
              <a:rPr lang="de-DE" sz="2400" i="1" dirty="0">
                <a:latin typeface="Garamond" panose="02020404030301010803" pitchFamily="18" charset="0"/>
              </a:rPr>
              <a:t>„Die während der Stundung mit Zustimmung des Sachwalters eingegangenen Verbindlichkeiten verpflichten in einem Nachlassvertrag mit Vermögensabtretung oder in einem nachfolgenden Konkurs die Masse. Gleiches gilt für Gegenforderungen aus einem Dauerschuldverhältnis, soweit der Schuldner mit Zustimmung des Sachwalters daraus Leistungen in Anspruch genommen hat.“</a:t>
            </a:r>
          </a:p>
          <a:p>
            <a:endParaRPr lang="de-DE" sz="2400" dirty="0">
              <a:latin typeface="Garamond" panose="02020404030301010803" pitchFamily="18" charset="0"/>
            </a:endParaRPr>
          </a:p>
          <a:p>
            <a:pPr algn="just"/>
            <a:r>
              <a:rPr lang="de-DE" sz="2400" dirty="0">
                <a:latin typeface="Garamond" panose="02020404030301010803" pitchFamily="18" charset="0"/>
              </a:rPr>
              <a:t>Heikel kann die Frage sein, wann die Entstehung einer Masseverbindlichkeit erforderliche Zustimmung des Sachwalters vorliegt. Diese Zustimmung muss meines Erachtens ausdrücklich sein respektive der Hinweis, dass die in einem bestimmten Vertrag entstehenden Zahlungen vom Sachwalter ausdrücklich nicht als Massekosten genehmigt werden, genügt.</a:t>
            </a:r>
          </a:p>
          <a:p>
            <a:pPr algn="just"/>
            <a:endParaRPr lang="de-DE" sz="2400" dirty="0">
              <a:latin typeface="Garamond" panose="02020404030301010803" pitchFamily="18" charset="0"/>
            </a:endParaRPr>
          </a:p>
          <a:p>
            <a:pPr algn="just"/>
            <a:r>
              <a:rPr lang="de-DE" sz="2400" dirty="0">
                <a:latin typeface="Garamond" panose="02020404030301010803" pitchFamily="18" charset="0"/>
              </a:rPr>
              <a:t>Praktischer Unterschied Art. 297a / 310 II SchKG: Nur bei Art. 297a SchKG muss der Sanierungszweck ansonsten vereitelt werden. Der Sachwalter hat die Wahl, welchen Weg er beschreiten will.</a:t>
            </a:r>
          </a:p>
          <a:p>
            <a:endParaRPr lang="de-CH" dirty="0"/>
          </a:p>
        </p:txBody>
      </p:sp>
      <p:sp>
        <p:nvSpPr>
          <p:cNvPr id="4" name="Datumsplatzhalter 3">
            <a:extLst>
              <a:ext uri="{FF2B5EF4-FFF2-40B4-BE49-F238E27FC236}">
                <a16:creationId xmlns:a16="http://schemas.microsoft.com/office/drawing/2014/main" id="{0F66C4FC-5A51-D9E3-6157-FDFF677D2F96}"/>
              </a:ext>
            </a:extLst>
          </p:cNvPr>
          <p:cNvSpPr>
            <a:spLocks noGrp="1"/>
          </p:cNvSpPr>
          <p:nvPr>
            <p:ph type="dt" sz="half" idx="10"/>
          </p:nvPr>
        </p:nvSpPr>
        <p:spPr/>
        <p:txBody>
          <a:bodyPr/>
          <a:lstStyle/>
          <a:p>
            <a:r>
              <a:rPr lang="de-DE"/>
              <a:t>8. Mai 2026</a:t>
            </a:r>
            <a:endParaRPr lang="de-CH" dirty="0"/>
          </a:p>
        </p:txBody>
      </p:sp>
      <p:sp>
        <p:nvSpPr>
          <p:cNvPr id="5" name="Foliennummernplatzhalter 4">
            <a:extLst>
              <a:ext uri="{FF2B5EF4-FFF2-40B4-BE49-F238E27FC236}">
                <a16:creationId xmlns:a16="http://schemas.microsoft.com/office/drawing/2014/main" id="{1B62E8FB-2B75-E4A8-164B-6AF154868038}"/>
              </a:ext>
            </a:extLst>
          </p:cNvPr>
          <p:cNvSpPr>
            <a:spLocks noGrp="1"/>
          </p:cNvSpPr>
          <p:nvPr>
            <p:ph type="sldNum" sz="quarter" idx="12"/>
          </p:nvPr>
        </p:nvSpPr>
        <p:spPr/>
        <p:txBody>
          <a:bodyPr/>
          <a:lstStyle/>
          <a:p>
            <a:fld id="{5A4EE2F5-B433-4A4A-9CCB-9703E4B08849}" type="slidenum">
              <a:rPr lang="de-CH" smtClean="0"/>
              <a:pPr/>
              <a:t>14</a:t>
            </a:fld>
            <a:endParaRPr lang="de-CH" dirty="0"/>
          </a:p>
        </p:txBody>
      </p:sp>
    </p:spTree>
    <p:extLst>
      <p:ext uri="{BB962C8B-B14F-4D97-AF65-F5344CB8AC3E}">
        <p14:creationId xmlns:p14="http://schemas.microsoft.com/office/powerpoint/2010/main" val="6374516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ED756B-0BD6-9A58-DAE6-017D0DDA653C}"/>
              </a:ext>
            </a:extLst>
          </p:cNvPr>
          <p:cNvSpPr>
            <a:spLocks noGrp="1"/>
          </p:cNvSpPr>
          <p:nvPr>
            <p:ph type="title"/>
          </p:nvPr>
        </p:nvSpPr>
        <p:spPr/>
        <p:txBody>
          <a:bodyPr>
            <a:normAutofit/>
          </a:bodyPr>
          <a:lstStyle/>
          <a:p>
            <a:r>
              <a:rPr lang="de-DE" sz="3600" dirty="0">
                <a:latin typeface="Garamond" panose="02020404030301010803" pitchFamily="18" charset="0"/>
              </a:rPr>
              <a:t>Nachlassstundungs- und Konkursverfahren in der Schweiz i.S. SIGNA:</a:t>
            </a:r>
            <a:endParaRPr lang="de-CH" sz="3600" dirty="0">
              <a:latin typeface="Garamond" panose="02020404030301010803" pitchFamily="18" charset="0"/>
            </a:endParaRPr>
          </a:p>
        </p:txBody>
      </p:sp>
      <p:sp>
        <p:nvSpPr>
          <p:cNvPr id="3" name="Inhaltsplatzhalter 2">
            <a:extLst>
              <a:ext uri="{FF2B5EF4-FFF2-40B4-BE49-F238E27FC236}">
                <a16:creationId xmlns:a16="http://schemas.microsoft.com/office/drawing/2014/main" id="{042F63CE-0BE1-9E78-4F07-6A5C0436A7A5}"/>
              </a:ext>
            </a:extLst>
          </p:cNvPr>
          <p:cNvSpPr>
            <a:spLocks noGrp="1"/>
          </p:cNvSpPr>
          <p:nvPr>
            <p:ph idx="1"/>
          </p:nvPr>
        </p:nvSpPr>
        <p:spPr/>
        <p:txBody>
          <a:bodyPr>
            <a:normAutofit lnSpcReduction="10000"/>
          </a:bodyPr>
          <a:lstStyle/>
          <a:p>
            <a:endParaRPr lang="de-CH" sz="2200" dirty="0">
              <a:effectLst/>
              <a:latin typeface="Garamond" panose="02020404030301010803" pitchFamily="18" charset="0"/>
              <a:ea typeface="Aptos" panose="020B0004020202020204" pitchFamily="34" charset="0"/>
            </a:endParaRPr>
          </a:p>
          <a:p>
            <a:r>
              <a:rPr lang="de-CH" sz="2200" dirty="0">
                <a:latin typeface="Garamond" panose="02020404030301010803" pitchFamily="18" charset="0"/>
              </a:rPr>
              <a:t>In der Schweiz wurden ab Ende 2023 diverse Nachlassstundungsverfahren / Konkurse wie folgt eröffnet mit Verweis auf das vorhergehende Organigramm (keine vollständige Liste / nur die wichtigsten Gesellschaften sind aufgeführt):</a:t>
            </a:r>
          </a:p>
          <a:p>
            <a:endParaRPr lang="de-CH" sz="2200" dirty="0">
              <a:latin typeface="Garamond" panose="02020404030301010803" pitchFamily="18" charset="0"/>
            </a:endParaRPr>
          </a:p>
          <a:p>
            <a:pPr marL="0" indent="0">
              <a:buNone/>
            </a:pPr>
            <a:r>
              <a:rPr lang="de-CH" sz="2200" dirty="0">
                <a:latin typeface="Garamond" panose="02020404030301010803" pitchFamily="18" charset="0"/>
              </a:rPr>
              <a:t>     -    SIGNA Retail </a:t>
            </a:r>
            <a:r>
              <a:rPr lang="de-CH" sz="2200" dirty="0" err="1">
                <a:latin typeface="Garamond" panose="02020404030301010803" pitchFamily="18" charset="0"/>
              </a:rPr>
              <a:t>Selection</a:t>
            </a:r>
            <a:r>
              <a:rPr lang="de-CH" sz="2200" dirty="0">
                <a:latin typeface="Garamond" panose="02020404030301010803" pitchFamily="18" charset="0"/>
              </a:rPr>
              <a:t> AG</a:t>
            </a:r>
          </a:p>
          <a:p>
            <a:pPr marL="0" indent="0">
              <a:buNone/>
            </a:pPr>
            <a:r>
              <a:rPr lang="de-CH" sz="2200" dirty="0">
                <a:latin typeface="Garamond" panose="02020404030301010803" pitchFamily="18" charset="0"/>
              </a:rPr>
              <a:t>     -    SIGNA Retail Department Store Holding GmbH</a:t>
            </a:r>
          </a:p>
          <a:p>
            <a:pPr marL="0" indent="0">
              <a:buNone/>
            </a:pPr>
            <a:r>
              <a:rPr lang="de-CH" sz="2200" dirty="0">
                <a:latin typeface="Garamond" panose="02020404030301010803" pitchFamily="18" charset="0"/>
              </a:rPr>
              <a:t>     -    SIGNA Retail Home &amp; Living Holding GmbH</a:t>
            </a:r>
          </a:p>
          <a:p>
            <a:pPr marL="0" indent="0">
              <a:buNone/>
            </a:pPr>
            <a:r>
              <a:rPr lang="de-CH" sz="2200" dirty="0">
                <a:latin typeface="Garamond" panose="02020404030301010803" pitchFamily="18" charset="0"/>
              </a:rPr>
              <a:t>     -    SIGNA European </a:t>
            </a:r>
            <a:r>
              <a:rPr lang="de-CH" sz="2200" dirty="0" err="1">
                <a:latin typeface="Garamond" panose="02020404030301010803" pitchFamily="18" charset="0"/>
              </a:rPr>
              <a:t>Invest</a:t>
            </a:r>
            <a:r>
              <a:rPr lang="de-CH" sz="2200" dirty="0">
                <a:latin typeface="Garamond" panose="02020404030301010803" pitchFamily="18" charset="0"/>
              </a:rPr>
              <a:t> Holding AG</a:t>
            </a:r>
          </a:p>
          <a:p>
            <a:pPr marL="0" indent="0">
              <a:buNone/>
            </a:pPr>
            <a:r>
              <a:rPr lang="de-CH" sz="2200" dirty="0">
                <a:latin typeface="Garamond" panose="02020404030301010803" pitchFamily="18" charset="0"/>
              </a:rPr>
              <a:t>     -    SIGNA Retail </a:t>
            </a:r>
            <a:r>
              <a:rPr lang="de-CH" sz="2200" dirty="0" err="1">
                <a:latin typeface="Garamond" panose="02020404030301010803" pitchFamily="18" charset="0"/>
              </a:rPr>
              <a:t>Luxury</a:t>
            </a:r>
            <a:r>
              <a:rPr lang="de-CH" sz="2200" dirty="0">
                <a:latin typeface="Garamond" panose="02020404030301010803" pitchFamily="18" charset="0"/>
              </a:rPr>
              <a:t> Holding GmbH und SIGNA European </a:t>
            </a:r>
            <a:r>
              <a:rPr lang="de-CH" sz="2200" dirty="0" err="1">
                <a:latin typeface="Garamond" panose="02020404030301010803" pitchFamily="18" charset="0"/>
              </a:rPr>
              <a:t>Invest</a:t>
            </a:r>
            <a:r>
              <a:rPr lang="de-CH" sz="2200" dirty="0">
                <a:latin typeface="Garamond" panose="02020404030301010803" pitchFamily="18" charset="0"/>
              </a:rPr>
              <a:t> AG</a:t>
            </a:r>
          </a:p>
          <a:p>
            <a:pPr marL="0" indent="0">
              <a:buNone/>
            </a:pPr>
            <a:r>
              <a:rPr lang="de-CH" sz="2200" dirty="0">
                <a:latin typeface="Garamond" panose="02020404030301010803" pitchFamily="18" charset="0"/>
              </a:rPr>
              <a:t>     -    SIGNA Retail Food &amp; Restaurant Holding GmbH</a:t>
            </a:r>
          </a:p>
          <a:p>
            <a:endParaRPr lang="de-CH" dirty="0"/>
          </a:p>
        </p:txBody>
      </p:sp>
      <p:sp>
        <p:nvSpPr>
          <p:cNvPr id="4" name="Datumsplatzhalter 3">
            <a:extLst>
              <a:ext uri="{FF2B5EF4-FFF2-40B4-BE49-F238E27FC236}">
                <a16:creationId xmlns:a16="http://schemas.microsoft.com/office/drawing/2014/main" id="{6215E9CE-3432-44C1-9026-ECC503DAB0B0}"/>
              </a:ext>
            </a:extLst>
          </p:cNvPr>
          <p:cNvSpPr>
            <a:spLocks noGrp="1"/>
          </p:cNvSpPr>
          <p:nvPr>
            <p:ph type="dt" sz="half" idx="10"/>
          </p:nvPr>
        </p:nvSpPr>
        <p:spPr/>
        <p:txBody>
          <a:bodyPr/>
          <a:lstStyle/>
          <a:p>
            <a:r>
              <a:rPr lang="de-DE"/>
              <a:t>8. Mai 2026</a:t>
            </a:r>
            <a:endParaRPr lang="de-CH" dirty="0"/>
          </a:p>
        </p:txBody>
      </p:sp>
      <p:sp>
        <p:nvSpPr>
          <p:cNvPr id="5" name="Foliennummernplatzhalter 4">
            <a:extLst>
              <a:ext uri="{FF2B5EF4-FFF2-40B4-BE49-F238E27FC236}">
                <a16:creationId xmlns:a16="http://schemas.microsoft.com/office/drawing/2014/main" id="{46F1D1E7-8069-8CED-894F-06C36C85CB55}"/>
              </a:ext>
            </a:extLst>
          </p:cNvPr>
          <p:cNvSpPr>
            <a:spLocks noGrp="1"/>
          </p:cNvSpPr>
          <p:nvPr>
            <p:ph type="sldNum" sz="quarter" idx="12"/>
          </p:nvPr>
        </p:nvSpPr>
        <p:spPr/>
        <p:txBody>
          <a:bodyPr/>
          <a:lstStyle/>
          <a:p>
            <a:fld id="{5A4EE2F5-B433-4A4A-9CCB-9703E4B08849}" type="slidenum">
              <a:rPr lang="de-CH" smtClean="0"/>
              <a:pPr/>
              <a:t>15</a:t>
            </a:fld>
            <a:endParaRPr lang="de-CH" dirty="0"/>
          </a:p>
        </p:txBody>
      </p:sp>
    </p:spTree>
    <p:extLst>
      <p:ext uri="{BB962C8B-B14F-4D97-AF65-F5344CB8AC3E}">
        <p14:creationId xmlns:p14="http://schemas.microsoft.com/office/powerpoint/2010/main" val="3862067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2B15D-A6DE-161D-DCA9-00C6170CFB41}"/>
              </a:ext>
            </a:extLst>
          </p:cNvPr>
          <p:cNvSpPr>
            <a:spLocks noGrp="1"/>
          </p:cNvSpPr>
          <p:nvPr>
            <p:ph type="title"/>
          </p:nvPr>
        </p:nvSpPr>
        <p:spPr/>
        <p:txBody>
          <a:bodyPr>
            <a:normAutofit/>
          </a:bodyPr>
          <a:lstStyle/>
          <a:p>
            <a:r>
              <a:rPr lang="de-DE" sz="3600" dirty="0">
                <a:latin typeface="Garamond" panose="02020404030301010803" pitchFamily="18" charset="0"/>
              </a:rPr>
              <a:t>1. SIGNA Retail </a:t>
            </a:r>
            <a:r>
              <a:rPr lang="de-DE" sz="3600" dirty="0" err="1">
                <a:latin typeface="Garamond" panose="02020404030301010803" pitchFamily="18" charset="0"/>
              </a:rPr>
              <a:t>Selection</a:t>
            </a:r>
            <a:r>
              <a:rPr lang="de-DE" sz="3600" dirty="0">
                <a:latin typeface="Garamond" panose="02020404030301010803" pitchFamily="18" charset="0"/>
              </a:rPr>
              <a:t> AG </a:t>
            </a:r>
            <a:endParaRPr lang="de-CH" sz="3600" dirty="0"/>
          </a:p>
        </p:txBody>
      </p:sp>
      <p:sp>
        <p:nvSpPr>
          <p:cNvPr id="3" name="Inhaltsplatzhalter 2">
            <a:extLst>
              <a:ext uri="{FF2B5EF4-FFF2-40B4-BE49-F238E27FC236}">
                <a16:creationId xmlns:a16="http://schemas.microsoft.com/office/drawing/2014/main" id="{D6A19D67-D001-A7C6-999B-EA985E45F9E6}"/>
              </a:ext>
            </a:extLst>
          </p:cNvPr>
          <p:cNvSpPr>
            <a:spLocks noGrp="1"/>
          </p:cNvSpPr>
          <p:nvPr>
            <p:ph idx="1"/>
          </p:nvPr>
        </p:nvSpPr>
        <p:spPr/>
        <p:txBody>
          <a:bodyPr>
            <a:normAutofit fontScale="92500"/>
          </a:bodyPr>
          <a:lstStyle/>
          <a:p>
            <a:r>
              <a:rPr lang="de-DE" sz="2200" dirty="0">
                <a:latin typeface="Garamond" panose="02020404030301010803" pitchFamily="18" charset="0"/>
              </a:rPr>
              <a:t>5. Dezember 2023: Genehmigung der provisorischen Nachlassstundung / Einsetzung von mir als provisorischer Sachwalter bis 5. April 2024 / </a:t>
            </a:r>
            <a:r>
              <a:rPr lang="de-DE" sz="2200" dirty="0" err="1">
                <a:latin typeface="Garamond" panose="02020404030301010803" pitchFamily="18" charset="0"/>
              </a:rPr>
              <a:t>anschliessend</a:t>
            </a:r>
            <a:r>
              <a:rPr lang="de-DE" sz="2200" dirty="0">
                <a:latin typeface="Garamond" panose="02020404030301010803" pitchFamily="18" charset="0"/>
              </a:rPr>
              <a:t> Verlängerung bis 5. Juni 2024</a:t>
            </a:r>
          </a:p>
          <a:p>
            <a:r>
              <a:rPr lang="de-DE" sz="2200" dirty="0">
                <a:latin typeface="Garamond" panose="02020404030301010803" pitchFamily="18" charset="0"/>
              </a:rPr>
              <a:t>4. Juni 2024: Genehmigung der definitiven Nachlassstundung bis 5. Dezember 2024 / Einsetzung von mir als definitiver Sachwalter / </a:t>
            </a:r>
            <a:r>
              <a:rPr lang="de-DE" sz="2200" dirty="0" err="1">
                <a:latin typeface="Garamond" panose="02020404030301010803" pitchFamily="18" charset="0"/>
              </a:rPr>
              <a:t>anschliessend</a:t>
            </a:r>
            <a:r>
              <a:rPr lang="de-DE" sz="2200" dirty="0">
                <a:latin typeface="Garamond" panose="02020404030301010803" pitchFamily="18" charset="0"/>
              </a:rPr>
              <a:t> Verlängerung bis 5. Juni 2025, sodann bis 5. Dezember 2025 und </a:t>
            </a:r>
            <a:r>
              <a:rPr lang="de-DE" sz="2200" dirty="0" err="1">
                <a:latin typeface="Garamond" panose="02020404030301010803" pitchFamily="18" charset="0"/>
              </a:rPr>
              <a:t>schliesslich</a:t>
            </a:r>
            <a:r>
              <a:rPr lang="de-DE" sz="2200" dirty="0">
                <a:latin typeface="Garamond" panose="02020404030301010803" pitchFamily="18" charset="0"/>
              </a:rPr>
              <a:t> bis am 5. Juni 2026</a:t>
            </a:r>
          </a:p>
          <a:p>
            <a:r>
              <a:rPr lang="de-DE" sz="2400" dirty="0">
                <a:latin typeface="Garamond" panose="02020404030301010803" pitchFamily="18" charset="0"/>
              </a:rPr>
              <a:t>Gläubigerversammlung am 21. April 2026 / Abstimmung über den Nachlassvertrag / Annahme durch Gläubigerversammlung / Zustimmung durch Nachlassgericht noch pendent.</a:t>
            </a:r>
          </a:p>
          <a:p>
            <a:r>
              <a:rPr lang="de-DE" sz="2400" dirty="0">
                <a:latin typeface="Garamond" panose="02020404030301010803" pitchFamily="18" charset="0"/>
              </a:rPr>
              <a:t>Hauptpunkte des Nachlassvertrages:</a:t>
            </a:r>
          </a:p>
          <a:p>
            <a:pPr lvl="1">
              <a:buFont typeface="Symbol" panose="05050102010706020507" pitchFamily="18" charset="2"/>
              <a:buChar char="-"/>
            </a:pPr>
            <a:r>
              <a:rPr lang="de-DE" sz="2000" dirty="0">
                <a:latin typeface="Garamond" panose="02020404030301010803" pitchFamily="18" charset="0"/>
              </a:rPr>
              <a:t>feste Dividende im tiefen zweistelligen Prozentbereich </a:t>
            </a:r>
          </a:p>
          <a:p>
            <a:pPr lvl="1">
              <a:buFont typeface="Garamond" panose="02020404030301010803" pitchFamily="18" charset="0"/>
              <a:buChar char="–"/>
            </a:pPr>
            <a:r>
              <a:rPr lang="de-DE" sz="2000" dirty="0">
                <a:latin typeface="Garamond" panose="02020404030301010803" pitchFamily="18" charset="0"/>
              </a:rPr>
              <a:t>zusätzliche Dividende im Sinne eines Nachforderungsrechts zwischen 0% u. 9.8% aus dem Nettoerlös der Ausschüttung der MEG Möbelhandels GmbH in Liquidation (die "MEG") an die 100%-</a:t>
            </a:r>
            <a:r>
              <a:rPr lang="de-DE" sz="2000" dirty="0" err="1">
                <a:latin typeface="Garamond" panose="02020404030301010803" pitchFamily="18" charset="0"/>
              </a:rPr>
              <a:t>ige</a:t>
            </a:r>
            <a:r>
              <a:rPr lang="de-DE" sz="2000" dirty="0">
                <a:latin typeface="Garamond" panose="02020404030301010803" pitchFamily="18" charset="0"/>
              </a:rPr>
              <a:t> Gesellschafterin, die SIGNA Retail </a:t>
            </a:r>
            <a:r>
              <a:rPr lang="de-DE" sz="2000" dirty="0" err="1">
                <a:latin typeface="Garamond" panose="02020404030301010803" pitchFamily="18" charset="0"/>
              </a:rPr>
              <a:t>Selection</a:t>
            </a:r>
            <a:r>
              <a:rPr lang="de-DE" sz="2000" dirty="0">
                <a:latin typeface="Garamond" panose="02020404030301010803" pitchFamily="18" charset="0"/>
              </a:rPr>
              <a:t> AG</a:t>
            </a:r>
          </a:p>
          <a:p>
            <a:endParaRPr lang="de-CH" dirty="0"/>
          </a:p>
        </p:txBody>
      </p:sp>
      <p:sp>
        <p:nvSpPr>
          <p:cNvPr id="4" name="Datumsplatzhalter 3">
            <a:extLst>
              <a:ext uri="{FF2B5EF4-FFF2-40B4-BE49-F238E27FC236}">
                <a16:creationId xmlns:a16="http://schemas.microsoft.com/office/drawing/2014/main" id="{A3A74C6F-C8CB-890D-A9EE-3CA34E211B62}"/>
              </a:ext>
            </a:extLst>
          </p:cNvPr>
          <p:cNvSpPr>
            <a:spLocks noGrp="1"/>
          </p:cNvSpPr>
          <p:nvPr>
            <p:ph type="dt" sz="half" idx="10"/>
          </p:nvPr>
        </p:nvSpPr>
        <p:spPr/>
        <p:txBody>
          <a:bodyPr/>
          <a:lstStyle/>
          <a:p>
            <a:r>
              <a:rPr lang="de-DE"/>
              <a:t>8. Mai 2026</a:t>
            </a:r>
            <a:endParaRPr lang="de-CH" dirty="0"/>
          </a:p>
        </p:txBody>
      </p:sp>
      <p:sp>
        <p:nvSpPr>
          <p:cNvPr id="5" name="Foliennummernplatzhalter 4">
            <a:extLst>
              <a:ext uri="{FF2B5EF4-FFF2-40B4-BE49-F238E27FC236}">
                <a16:creationId xmlns:a16="http://schemas.microsoft.com/office/drawing/2014/main" id="{19D5BB2B-A2E5-07B5-C8E8-11A88330A8E5}"/>
              </a:ext>
            </a:extLst>
          </p:cNvPr>
          <p:cNvSpPr>
            <a:spLocks noGrp="1"/>
          </p:cNvSpPr>
          <p:nvPr>
            <p:ph type="sldNum" sz="quarter" idx="12"/>
          </p:nvPr>
        </p:nvSpPr>
        <p:spPr/>
        <p:txBody>
          <a:bodyPr/>
          <a:lstStyle/>
          <a:p>
            <a:fld id="{5A4EE2F5-B433-4A4A-9CCB-9703E4B08849}" type="slidenum">
              <a:rPr lang="de-CH" smtClean="0"/>
              <a:pPr/>
              <a:t>16</a:t>
            </a:fld>
            <a:endParaRPr lang="de-CH" dirty="0"/>
          </a:p>
        </p:txBody>
      </p:sp>
    </p:spTree>
    <p:extLst>
      <p:ext uri="{BB962C8B-B14F-4D97-AF65-F5344CB8AC3E}">
        <p14:creationId xmlns:p14="http://schemas.microsoft.com/office/powerpoint/2010/main" val="13066070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600" dirty="0">
                <a:latin typeface="Garamond" panose="02020404030301010803" pitchFamily="18" charset="0"/>
              </a:rPr>
              <a:t>1. SIGNA Retail </a:t>
            </a:r>
            <a:r>
              <a:rPr lang="de-DE" sz="3600" dirty="0" err="1">
                <a:latin typeface="Garamond" panose="02020404030301010803" pitchFamily="18" charset="0"/>
              </a:rPr>
              <a:t>Selection</a:t>
            </a:r>
            <a:r>
              <a:rPr lang="de-DE" sz="3600" dirty="0">
                <a:latin typeface="Garamond" panose="02020404030301010803" pitchFamily="18" charset="0"/>
              </a:rPr>
              <a:t> AG </a:t>
            </a:r>
          </a:p>
        </p:txBody>
      </p:sp>
      <p:sp>
        <p:nvSpPr>
          <p:cNvPr id="3" name="Inhaltsplatzhalter 2"/>
          <p:cNvSpPr>
            <a:spLocks noGrp="1"/>
          </p:cNvSpPr>
          <p:nvPr>
            <p:ph idx="1"/>
          </p:nvPr>
        </p:nvSpPr>
        <p:spPr/>
        <p:txBody>
          <a:bodyPr>
            <a:normAutofit/>
          </a:bodyPr>
          <a:lstStyle/>
          <a:p>
            <a:r>
              <a:rPr lang="de-DE" sz="2200" dirty="0">
                <a:latin typeface="Garamond" panose="02020404030301010803" pitchFamily="18" charset="0"/>
              </a:rPr>
              <a:t>Abschluss- respektive Überschussdividende </a:t>
            </a:r>
            <a:r>
              <a:rPr lang="de-DE" sz="2200" dirty="0" err="1">
                <a:latin typeface="Garamond" panose="02020404030301010803" pitchFamily="18" charset="0"/>
              </a:rPr>
              <a:t>i.Z.m</a:t>
            </a:r>
            <a:r>
              <a:rPr lang="de-DE" sz="2200" dirty="0">
                <a:latin typeface="Garamond" panose="02020404030301010803" pitchFamily="18" charset="0"/>
              </a:rPr>
              <a:t>. der Liquidation</a:t>
            </a:r>
          </a:p>
          <a:p>
            <a:r>
              <a:rPr lang="de-DE" sz="2200" dirty="0">
                <a:latin typeface="Garamond" panose="02020404030301010803" pitchFamily="18" charset="0"/>
              </a:rPr>
              <a:t>Im Nachgang zum Nachlassstundungsverfahren werde ich als Liquidator die solvente Liquidation vornehmen und am Schluss die Löschung der Gesellschaft im Handelsregister veranlassen.</a:t>
            </a:r>
          </a:p>
          <a:p>
            <a:endParaRPr lang="de-DE" sz="2200" dirty="0">
              <a:latin typeface="Garamond" panose="02020404030301010803" pitchFamily="18" charset="0"/>
            </a:endParaRPr>
          </a:p>
        </p:txBody>
      </p:sp>
      <p:sp>
        <p:nvSpPr>
          <p:cNvPr id="4" name="Datumsplatzhalter 3"/>
          <p:cNvSpPr>
            <a:spLocks noGrp="1"/>
          </p:cNvSpPr>
          <p:nvPr>
            <p:ph type="dt" sz="half" idx="10"/>
          </p:nvPr>
        </p:nvSpPr>
        <p:spPr/>
        <p:txBody>
          <a:bodyPr/>
          <a:lstStyle/>
          <a:p>
            <a:r>
              <a:rPr lang="de-DE"/>
              <a:t>8. Mai 2026</a:t>
            </a:r>
            <a:endParaRPr lang="de-CH" dirty="0"/>
          </a:p>
        </p:txBody>
      </p:sp>
      <p:sp>
        <p:nvSpPr>
          <p:cNvPr id="5" name="Foliennummernplatzhalter 4"/>
          <p:cNvSpPr>
            <a:spLocks noGrp="1"/>
          </p:cNvSpPr>
          <p:nvPr>
            <p:ph type="sldNum" sz="quarter" idx="12"/>
          </p:nvPr>
        </p:nvSpPr>
        <p:spPr/>
        <p:txBody>
          <a:bodyPr/>
          <a:lstStyle/>
          <a:p>
            <a:fld id="{5A4EE2F5-B433-4A4A-9CCB-9703E4B08849}" type="slidenum">
              <a:rPr lang="de-CH" smtClean="0"/>
              <a:pPr/>
              <a:t>17</a:t>
            </a:fld>
            <a:endParaRPr lang="de-CH" dirty="0"/>
          </a:p>
        </p:txBody>
      </p:sp>
    </p:spTree>
    <p:extLst>
      <p:ext uri="{BB962C8B-B14F-4D97-AF65-F5344CB8AC3E}">
        <p14:creationId xmlns:p14="http://schemas.microsoft.com/office/powerpoint/2010/main" val="6768653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E50271-B934-FBB9-3BEE-1C8F5FAEF04D}"/>
              </a:ext>
            </a:extLst>
          </p:cNvPr>
          <p:cNvSpPr>
            <a:spLocks noGrp="1"/>
          </p:cNvSpPr>
          <p:nvPr>
            <p:ph type="title"/>
          </p:nvPr>
        </p:nvSpPr>
        <p:spPr/>
        <p:txBody>
          <a:bodyPr>
            <a:normAutofit/>
          </a:bodyPr>
          <a:lstStyle/>
          <a:p>
            <a:r>
              <a:rPr lang="de-DE" sz="3600" dirty="0">
                <a:latin typeface="Garamond" panose="02020404030301010803" pitchFamily="18" charset="0"/>
              </a:rPr>
              <a:t>2. </a:t>
            </a:r>
            <a:r>
              <a:rPr lang="en-US" sz="3600" dirty="0">
                <a:latin typeface="Garamond" panose="02020404030301010803" pitchFamily="18" charset="0"/>
              </a:rPr>
              <a:t>SIGNA Retail Department Store Holding GmbH</a:t>
            </a:r>
            <a:endParaRPr lang="de-CH" sz="3600" dirty="0"/>
          </a:p>
        </p:txBody>
      </p:sp>
      <p:sp>
        <p:nvSpPr>
          <p:cNvPr id="3" name="Inhaltsplatzhalter 2">
            <a:extLst>
              <a:ext uri="{FF2B5EF4-FFF2-40B4-BE49-F238E27FC236}">
                <a16:creationId xmlns:a16="http://schemas.microsoft.com/office/drawing/2014/main" id="{DA7012DD-CD63-EED8-AD23-ED1F4D3A1A2B}"/>
              </a:ext>
            </a:extLst>
          </p:cNvPr>
          <p:cNvSpPr>
            <a:spLocks noGrp="1"/>
          </p:cNvSpPr>
          <p:nvPr>
            <p:ph idx="1"/>
          </p:nvPr>
        </p:nvSpPr>
        <p:spPr/>
        <p:txBody>
          <a:bodyPr>
            <a:normAutofit fontScale="77500" lnSpcReduction="20000"/>
          </a:bodyPr>
          <a:lstStyle/>
          <a:p>
            <a:r>
              <a:rPr lang="de-DE" dirty="0">
                <a:latin typeface="Garamond" panose="02020404030301010803" pitchFamily="18" charset="0"/>
              </a:rPr>
              <a:t>8. Dezember 2023: Genehmigung der provisorischen Nachlassstundung / Einsetzung von mir als provisorischer Sachwalter </a:t>
            </a:r>
          </a:p>
          <a:p>
            <a:r>
              <a:rPr lang="de-DE" dirty="0">
                <a:latin typeface="Garamond" panose="02020404030301010803" pitchFamily="18" charset="0"/>
              </a:rPr>
              <a:t>25. Januar 2024: Konkurseröffnung. Im Nachlassverfahren der SIGNA Retail Department Store Holding GmbH (SRD) soll die Abwicklung oder Umstrukturierung der (indirekten) Beteiligungen der SRD geprüft und umgesetzt werden. Hierzu zählen insbesondere die Beteiligung an der </a:t>
            </a:r>
            <a:r>
              <a:rPr lang="de-DE" dirty="0" err="1">
                <a:latin typeface="Garamond" panose="02020404030301010803" pitchFamily="18" charset="0"/>
              </a:rPr>
              <a:t>dress-for-less</a:t>
            </a:r>
            <a:r>
              <a:rPr lang="de-DE" dirty="0">
                <a:latin typeface="Garamond" panose="02020404030301010803" pitchFamily="18" charset="0"/>
              </a:rPr>
              <a:t> GmbH sowie der Galeria Karstadt Kaufhof GmbH. Nach der </a:t>
            </a:r>
            <a:r>
              <a:rPr lang="de-DE" dirty="0" err="1">
                <a:latin typeface="Garamond" panose="02020404030301010803" pitchFamily="18" charset="0"/>
              </a:rPr>
              <a:t>dress-for-less</a:t>
            </a:r>
            <a:r>
              <a:rPr lang="de-DE" dirty="0">
                <a:latin typeface="Garamond" panose="02020404030301010803" pitchFamily="18" charset="0"/>
              </a:rPr>
              <a:t> GmbH wurde in Deutschland auch über die Galeria Karstadt Kaufhof GmbH das Insolvenzverfahren eröffnet. Die SRD verfügt damit über kein Anlagevermögen mehr, welches den Weiterbetrieb der SRD im Nachlassverfahren rechtfertigen würde. Aus diesen Gründen wurde bereits am 25. Januar 2024 der Konkurs eröffnet.</a:t>
            </a:r>
          </a:p>
          <a:p>
            <a:r>
              <a:rPr lang="de-DE" dirty="0">
                <a:latin typeface="Garamond" panose="02020404030301010803" pitchFamily="18" charset="0"/>
              </a:rPr>
              <a:t>Die Mobile Equipe Konkurs hat daraufhin im Auftrag des Konkursamtes Zürich (Altstadt) das Konkursverfahren durchgeführt. Der Kollokationsplan und das Inventar wurde zwischenzeitlich aufgelegt. Eine Dividendenzahlung steht noch aus. Es wurden hohe bedingte Forderungen von Seiten der kanadischen Käuferin von Galeria Karstadt gestellt. Wann die Auszahlungen erfolgen ist noch offen. </a:t>
            </a:r>
          </a:p>
          <a:p>
            <a:endParaRPr lang="de-CH" dirty="0"/>
          </a:p>
        </p:txBody>
      </p:sp>
      <p:sp>
        <p:nvSpPr>
          <p:cNvPr id="4" name="Datumsplatzhalter 3">
            <a:extLst>
              <a:ext uri="{FF2B5EF4-FFF2-40B4-BE49-F238E27FC236}">
                <a16:creationId xmlns:a16="http://schemas.microsoft.com/office/drawing/2014/main" id="{28C4DFF3-CAAE-0CB2-ED9E-28272FE04000}"/>
              </a:ext>
            </a:extLst>
          </p:cNvPr>
          <p:cNvSpPr>
            <a:spLocks noGrp="1"/>
          </p:cNvSpPr>
          <p:nvPr>
            <p:ph type="dt" sz="half" idx="10"/>
          </p:nvPr>
        </p:nvSpPr>
        <p:spPr/>
        <p:txBody>
          <a:bodyPr/>
          <a:lstStyle/>
          <a:p>
            <a:r>
              <a:rPr lang="de-DE"/>
              <a:t>8. Mai 2026</a:t>
            </a:r>
            <a:endParaRPr lang="de-CH" dirty="0"/>
          </a:p>
        </p:txBody>
      </p:sp>
      <p:sp>
        <p:nvSpPr>
          <p:cNvPr id="5" name="Foliennummernplatzhalter 4">
            <a:extLst>
              <a:ext uri="{FF2B5EF4-FFF2-40B4-BE49-F238E27FC236}">
                <a16:creationId xmlns:a16="http://schemas.microsoft.com/office/drawing/2014/main" id="{CFFFADD8-C9EA-67A2-0C49-AEED22912C21}"/>
              </a:ext>
            </a:extLst>
          </p:cNvPr>
          <p:cNvSpPr>
            <a:spLocks noGrp="1"/>
          </p:cNvSpPr>
          <p:nvPr>
            <p:ph type="sldNum" sz="quarter" idx="12"/>
          </p:nvPr>
        </p:nvSpPr>
        <p:spPr/>
        <p:txBody>
          <a:bodyPr/>
          <a:lstStyle/>
          <a:p>
            <a:fld id="{5A4EE2F5-B433-4A4A-9CCB-9703E4B08849}" type="slidenum">
              <a:rPr lang="de-CH" smtClean="0"/>
              <a:pPr/>
              <a:t>18</a:t>
            </a:fld>
            <a:endParaRPr lang="de-CH" dirty="0"/>
          </a:p>
        </p:txBody>
      </p:sp>
    </p:spTree>
    <p:extLst>
      <p:ext uri="{BB962C8B-B14F-4D97-AF65-F5344CB8AC3E}">
        <p14:creationId xmlns:p14="http://schemas.microsoft.com/office/powerpoint/2010/main" val="3932131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600" dirty="0">
                <a:latin typeface="Garamond" panose="02020404030301010803" pitchFamily="18" charset="0"/>
              </a:rPr>
              <a:t>3. </a:t>
            </a:r>
            <a:r>
              <a:rPr lang="en-US" sz="3600" dirty="0">
                <a:latin typeface="Garamond" panose="02020404030301010803" pitchFamily="18" charset="0"/>
              </a:rPr>
              <a:t>SIGNA Retail Home &amp; Living Holding GmbH</a:t>
            </a:r>
            <a:endParaRPr lang="de-DE" sz="3600" dirty="0">
              <a:latin typeface="Garamond" panose="02020404030301010803" pitchFamily="18" charset="0"/>
            </a:endParaRPr>
          </a:p>
        </p:txBody>
      </p:sp>
      <p:sp>
        <p:nvSpPr>
          <p:cNvPr id="3" name="Inhaltsplatzhalter 2"/>
          <p:cNvSpPr>
            <a:spLocks noGrp="1"/>
          </p:cNvSpPr>
          <p:nvPr>
            <p:ph idx="1"/>
          </p:nvPr>
        </p:nvSpPr>
        <p:spPr>
          <a:xfrm>
            <a:off x="838200" y="1756259"/>
            <a:ext cx="10515600" cy="4351338"/>
          </a:xfrm>
        </p:spPr>
        <p:txBody>
          <a:bodyPr>
            <a:normAutofit/>
          </a:bodyPr>
          <a:lstStyle/>
          <a:p>
            <a:r>
              <a:rPr lang="de-DE" sz="2200" dirty="0">
                <a:latin typeface="Garamond" panose="02020404030301010803" pitchFamily="18" charset="0"/>
              </a:rPr>
              <a:t>8. Dezember 2023: Genehmigung der provisorischen Nachlassstundung bis 8. April 2024 / Einsetzung von mir als provisorischer Sachwalter / Verlängerung bis am 8. August 2024</a:t>
            </a:r>
          </a:p>
          <a:p>
            <a:r>
              <a:rPr lang="de-DE" sz="2200" dirty="0">
                <a:latin typeface="Garamond" panose="02020404030301010803" pitchFamily="18" charset="0"/>
              </a:rPr>
              <a:t>8. August 2024: Genehmigung der definitiven Nachlassstundung / Einsetzung von mir als definitiver Sachwalter  / Verlängerung bis 7. Februar 2025</a:t>
            </a:r>
          </a:p>
          <a:p>
            <a:r>
              <a:rPr lang="de-DE" sz="2200" dirty="0">
                <a:latin typeface="Garamond" panose="02020404030301010803" pitchFamily="18" charset="0"/>
              </a:rPr>
              <a:t>17. Dezember 2024: Aufhebung der Nachlassstundung infolge Sanierung SIGNA Retail Home &amp; Living Holding GmbH / Solvente Liquidation: Hauptvermögenswerte in der MEG Möbelhandels GmbH in Österreich / Löschung der Gesellschaft im Handelsregister am 15. April 2026. Übernahme der Gesellschafterstellung durch die SIGNA Retail </a:t>
            </a:r>
            <a:r>
              <a:rPr lang="de-DE" sz="2200" dirty="0" err="1">
                <a:latin typeface="Garamond" panose="02020404030301010803" pitchFamily="18" charset="0"/>
              </a:rPr>
              <a:t>Selection</a:t>
            </a:r>
            <a:r>
              <a:rPr lang="de-DE" sz="2200" dirty="0">
                <a:latin typeface="Garamond" panose="02020404030301010803" pitchFamily="18" charset="0"/>
              </a:rPr>
              <a:t> AG. </a:t>
            </a:r>
          </a:p>
          <a:p>
            <a:endParaRPr lang="de-DE" dirty="0"/>
          </a:p>
        </p:txBody>
      </p:sp>
      <p:sp>
        <p:nvSpPr>
          <p:cNvPr id="4" name="Datumsplatzhalter 3"/>
          <p:cNvSpPr>
            <a:spLocks noGrp="1"/>
          </p:cNvSpPr>
          <p:nvPr>
            <p:ph type="dt" sz="half" idx="10"/>
          </p:nvPr>
        </p:nvSpPr>
        <p:spPr/>
        <p:txBody>
          <a:bodyPr/>
          <a:lstStyle/>
          <a:p>
            <a:r>
              <a:rPr lang="de-DE"/>
              <a:t>8. Mai 2026</a:t>
            </a:r>
            <a:endParaRPr lang="de-CH" dirty="0"/>
          </a:p>
        </p:txBody>
      </p:sp>
      <p:sp>
        <p:nvSpPr>
          <p:cNvPr id="5" name="Foliennummernplatzhalter 4"/>
          <p:cNvSpPr>
            <a:spLocks noGrp="1"/>
          </p:cNvSpPr>
          <p:nvPr>
            <p:ph type="sldNum" sz="quarter" idx="12"/>
          </p:nvPr>
        </p:nvSpPr>
        <p:spPr/>
        <p:txBody>
          <a:bodyPr/>
          <a:lstStyle/>
          <a:p>
            <a:fld id="{5A4EE2F5-B433-4A4A-9CCB-9703E4B08849}" type="slidenum">
              <a:rPr lang="de-CH" smtClean="0"/>
              <a:pPr/>
              <a:t>19</a:t>
            </a:fld>
            <a:endParaRPr lang="de-CH" dirty="0"/>
          </a:p>
        </p:txBody>
      </p:sp>
    </p:spTree>
    <p:extLst>
      <p:ext uri="{BB962C8B-B14F-4D97-AF65-F5344CB8AC3E}">
        <p14:creationId xmlns:p14="http://schemas.microsoft.com/office/powerpoint/2010/main" val="1083775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54D564D3-BF5C-88A6-EF57-AE6736B0871F}"/>
              </a:ext>
            </a:extLst>
          </p:cNvPr>
          <p:cNvSpPr>
            <a:spLocks noGrp="1"/>
          </p:cNvSpPr>
          <p:nvPr>
            <p:ph type="sldNum" sz="quarter" idx="12"/>
          </p:nvPr>
        </p:nvSpPr>
        <p:spPr/>
        <p:txBody>
          <a:bodyPr/>
          <a:lstStyle/>
          <a:p>
            <a:fld id="{5A4EE2F5-B433-4A4A-9CCB-9703E4B08849}" type="slidenum">
              <a:rPr lang="de-CH" smtClean="0"/>
              <a:pPr/>
              <a:t>2</a:t>
            </a:fld>
            <a:endParaRPr lang="de-CH" dirty="0"/>
          </a:p>
        </p:txBody>
      </p:sp>
      <p:sp>
        <p:nvSpPr>
          <p:cNvPr id="5" name="Datumsplatzhalter 4">
            <a:extLst>
              <a:ext uri="{FF2B5EF4-FFF2-40B4-BE49-F238E27FC236}">
                <a16:creationId xmlns:a16="http://schemas.microsoft.com/office/drawing/2014/main" id="{7BC7881B-7221-5E69-B6AB-C3920BECF055}"/>
              </a:ext>
            </a:extLst>
          </p:cNvPr>
          <p:cNvSpPr>
            <a:spLocks noGrp="1"/>
          </p:cNvSpPr>
          <p:nvPr>
            <p:ph type="dt" sz="half" idx="10"/>
          </p:nvPr>
        </p:nvSpPr>
        <p:spPr>
          <a:xfrm>
            <a:off x="831761" y="6588170"/>
            <a:ext cx="2743200" cy="365125"/>
          </a:xfrm>
        </p:spPr>
        <p:txBody>
          <a:bodyPr/>
          <a:lstStyle/>
          <a:p>
            <a:r>
              <a:rPr lang="de-DE" dirty="0"/>
              <a:t>8. Mai 2026</a:t>
            </a:r>
            <a:endParaRPr lang="de-CH" dirty="0"/>
          </a:p>
        </p:txBody>
      </p:sp>
      <p:sp>
        <p:nvSpPr>
          <p:cNvPr id="16" name="Textfeld 15">
            <a:extLst>
              <a:ext uri="{FF2B5EF4-FFF2-40B4-BE49-F238E27FC236}">
                <a16:creationId xmlns:a16="http://schemas.microsoft.com/office/drawing/2014/main" id="{E03F97CF-1599-2E13-3739-0A677184F431}"/>
              </a:ext>
            </a:extLst>
          </p:cNvPr>
          <p:cNvSpPr txBox="1"/>
          <p:nvPr/>
        </p:nvSpPr>
        <p:spPr>
          <a:xfrm>
            <a:off x="-51934" y="6538912"/>
            <a:ext cx="2081011" cy="369332"/>
          </a:xfrm>
          <a:prstGeom prst="rect">
            <a:avLst/>
          </a:prstGeom>
          <a:noFill/>
        </p:spPr>
        <p:txBody>
          <a:bodyPr wrap="square" rtlCol="0">
            <a:spAutoFit/>
          </a:bodyPr>
          <a:lstStyle/>
          <a:p>
            <a:r>
              <a:rPr lang="de-DE" dirty="0">
                <a:solidFill>
                  <a:schemeClr val="bg1"/>
                </a:solidFill>
                <a:latin typeface="Garamond" panose="02020404030301010803" pitchFamily="18" charset="0"/>
              </a:rPr>
              <a:t>Bild 1: www.zeit.de</a:t>
            </a:r>
            <a:endParaRPr lang="de-CH" dirty="0">
              <a:solidFill>
                <a:schemeClr val="bg1"/>
              </a:solidFill>
              <a:latin typeface="Garamond" panose="02020404030301010803" pitchFamily="18" charset="0"/>
            </a:endParaRPr>
          </a:p>
        </p:txBody>
      </p:sp>
      <p:pic>
        <p:nvPicPr>
          <p:cNvPr id="1026" name="Picture 2" descr="Kein Mitleid mit René Benko - aufdecker">
            <a:extLst>
              <a:ext uri="{FF2B5EF4-FFF2-40B4-BE49-F238E27FC236}">
                <a16:creationId xmlns:a16="http://schemas.microsoft.com/office/drawing/2014/main" id="{1661BBAE-F6FD-10B5-C0BD-1B285D2416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5694" y="0"/>
            <a:ext cx="10456333" cy="6974292"/>
          </a:xfrm>
          <a:prstGeom prst="rect">
            <a:avLst/>
          </a:prstGeom>
          <a:noFill/>
          <a:extLst>
            <a:ext uri="{909E8E84-426E-40DD-AFC4-6F175D3DCCD1}">
              <a14:hiddenFill xmlns:a14="http://schemas.microsoft.com/office/drawing/2010/main">
                <a:solidFill>
                  <a:srgbClr val="FFFFFF"/>
                </a:solidFill>
              </a14:hiddenFill>
            </a:ext>
          </a:extLst>
        </p:spPr>
      </p:pic>
      <p:pic>
        <p:nvPicPr>
          <p:cNvPr id="15" name="Grafik 14" descr="Ein Bild, das Menschliches Gesicht, Kleidung, Person, Mann enthält.&#10;&#10;KI-generierte Inhalte können fehlerhaft sein.">
            <a:extLst>
              <a:ext uri="{FF2B5EF4-FFF2-40B4-BE49-F238E27FC236}">
                <a16:creationId xmlns:a16="http://schemas.microsoft.com/office/drawing/2014/main" id="{0F94EE65-AE51-8BD4-4711-FB2809CA5E55}"/>
              </a:ext>
            </a:extLst>
          </p:cNvPr>
          <p:cNvPicPr>
            <a:picLocks noChangeAspect="1"/>
          </p:cNvPicPr>
          <p:nvPr/>
        </p:nvPicPr>
        <p:blipFill>
          <a:blip r:embed="rId4">
            <a:extLst>
              <a:ext uri="{28A0092B-C50C-407E-A947-70E740481C1C}">
                <a14:useLocalDpi xmlns:a14="http://schemas.microsoft.com/office/drawing/2010/main" val="0"/>
              </a:ext>
            </a:extLst>
          </a:blip>
          <a:srcRect r="27941"/>
          <a:stretch/>
        </p:blipFill>
        <p:spPr>
          <a:xfrm>
            <a:off x="-3269626" y="-17567"/>
            <a:ext cx="8937940" cy="6970862"/>
          </a:xfrm>
          <a:prstGeom prst="rect">
            <a:avLst/>
          </a:prstGeom>
        </p:spPr>
      </p:pic>
    </p:spTree>
    <p:extLst>
      <p:ext uri="{BB962C8B-B14F-4D97-AF65-F5344CB8AC3E}">
        <p14:creationId xmlns:p14="http://schemas.microsoft.com/office/powerpoint/2010/main" val="3396511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600" dirty="0">
                <a:latin typeface="Garamond" panose="02020404030301010803" pitchFamily="18" charset="0"/>
              </a:rPr>
              <a:t>4. SIGNA European </a:t>
            </a:r>
            <a:r>
              <a:rPr lang="de-DE" sz="3600" dirty="0" err="1">
                <a:latin typeface="Garamond" panose="02020404030301010803" pitchFamily="18" charset="0"/>
              </a:rPr>
              <a:t>Invest</a:t>
            </a:r>
            <a:r>
              <a:rPr lang="de-DE" sz="3600" dirty="0">
                <a:latin typeface="Garamond" panose="02020404030301010803" pitchFamily="18" charset="0"/>
              </a:rPr>
              <a:t> Holding AG</a:t>
            </a:r>
          </a:p>
        </p:txBody>
      </p:sp>
      <p:sp>
        <p:nvSpPr>
          <p:cNvPr id="3" name="Inhaltsplatzhalter 2"/>
          <p:cNvSpPr>
            <a:spLocks noGrp="1"/>
          </p:cNvSpPr>
          <p:nvPr>
            <p:ph idx="1"/>
          </p:nvPr>
        </p:nvSpPr>
        <p:spPr/>
        <p:txBody>
          <a:bodyPr>
            <a:normAutofit lnSpcReduction="10000"/>
          </a:bodyPr>
          <a:lstStyle/>
          <a:p>
            <a:r>
              <a:rPr lang="de-DE" sz="2200" dirty="0">
                <a:latin typeface="Garamond" panose="02020404030301010803" pitchFamily="18" charset="0"/>
              </a:rPr>
              <a:t>12. Dezember 2023: Genehmigung der provisorischen Nachlassstundung und </a:t>
            </a:r>
            <a:r>
              <a:rPr lang="de-DE" sz="2200" dirty="0" err="1">
                <a:latin typeface="Garamond" panose="02020404030301010803" pitchFamily="18" charset="0"/>
              </a:rPr>
              <a:t>anschliessend</a:t>
            </a:r>
            <a:r>
              <a:rPr lang="de-DE" sz="2200" dirty="0">
                <a:latin typeface="Garamond" panose="02020404030301010803" pitchFamily="18" charset="0"/>
              </a:rPr>
              <a:t> der definitiven Nachlassstundung: Sachwalter sind RA Dr. Daniel Hunkeler und RA Georg Wohl von STAIGER Rechtsanwälte.</a:t>
            </a:r>
          </a:p>
          <a:p>
            <a:r>
              <a:rPr lang="de-DE" sz="2200" dirty="0">
                <a:latin typeface="Garamond" panose="02020404030301010803" pitchFamily="18" charset="0"/>
              </a:rPr>
              <a:t>Haupt-Nachlassverfahren in Sachen SIGNA in der Schweiz aufgrund der darin befindlichen Vermögenswerte: Globus in der Schweiz und Selfridges in </a:t>
            </a:r>
            <a:r>
              <a:rPr lang="de-DE" sz="2200" dirty="0" err="1">
                <a:latin typeface="Garamond" panose="02020404030301010803" pitchFamily="18" charset="0"/>
              </a:rPr>
              <a:t>Grossbritannien</a:t>
            </a:r>
            <a:r>
              <a:rPr lang="de-DE" sz="2200" dirty="0">
                <a:latin typeface="Garamond" panose="02020404030301010803" pitchFamily="18" charset="0"/>
              </a:rPr>
              <a:t>. Erfolgreiche Verkäufe an den PIF (Public Investment Fonds), ein Staatsfonds aus Saudi-Arabien und an die thailändische Central Group. Die Central Group hat in der Folge den Globus in der Schweiz vollständig übernommen. </a:t>
            </a:r>
            <a:r>
              <a:rPr lang="de-DE" sz="2200" dirty="0" err="1">
                <a:latin typeface="Garamond" panose="02020404030301010803" pitchFamily="18" charset="0"/>
              </a:rPr>
              <a:t>KaDeWe</a:t>
            </a:r>
            <a:r>
              <a:rPr lang="de-DE" sz="2200" dirty="0">
                <a:latin typeface="Garamond" panose="02020404030301010803" pitchFamily="18" charset="0"/>
              </a:rPr>
              <a:t> wurde im Zusammenhang mit Globus als Markenrecht ebenfalls mitverkauft. </a:t>
            </a:r>
          </a:p>
          <a:p>
            <a:r>
              <a:rPr lang="de-DE" sz="2200" dirty="0">
                <a:latin typeface="Garamond" panose="02020404030301010803" pitchFamily="18" charset="0"/>
              </a:rPr>
              <a:t>Der Nachlassvertrag ist zustande gekommen und wurde vom Nachlassgericht Zürich am 19. Dezember 2025 genehmigt.</a:t>
            </a:r>
          </a:p>
          <a:p>
            <a:r>
              <a:rPr lang="de-DE" sz="2200" dirty="0">
                <a:latin typeface="Garamond" panose="02020404030301010803" pitchFamily="18" charset="0"/>
              </a:rPr>
              <a:t>Hohe Dividendenzahlungen auch an die SIGNA Retail </a:t>
            </a:r>
            <a:r>
              <a:rPr lang="de-DE" sz="2200" dirty="0" err="1">
                <a:latin typeface="Garamond" panose="02020404030301010803" pitchFamily="18" charset="0"/>
              </a:rPr>
              <a:t>Selection</a:t>
            </a:r>
            <a:r>
              <a:rPr lang="de-DE" sz="2200" dirty="0">
                <a:latin typeface="Garamond" panose="02020404030301010803" pitchFamily="18" charset="0"/>
              </a:rPr>
              <a:t> AG und an andere Gläubiger; Grundlage für den nun ebenfalls erfolgreichen Nachlassvertrag bei der SRS.</a:t>
            </a:r>
          </a:p>
        </p:txBody>
      </p:sp>
      <p:sp>
        <p:nvSpPr>
          <p:cNvPr id="4" name="Datumsplatzhalter 3"/>
          <p:cNvSpPr>
            <a:spLocks noGrp="1"/>
          </p:cNvSpPr>
          <p:nvPr>
            <p:ph type="dt" sz="half" idx="10"/>
          </p:nvPr>
        </p:nvSpPr>
        <p:spPr/>
        <p:txBody>
          <a:bodyPr/>
          <a:lstStyle/>
          <a:p>
            <a:r>
              <a:rPr lang="de-DE"/>
              <a:t>8. Mai 2026</a:t>
            </a:r>
            <a:endParaRPr lang="de-CH" dirty="0"/>
          </a:p>
        </p:txBody>
      </p:sp>
      <p:sp>
        <p:nvSpPr>
          <p:cNvPr id="5" name="Foliennummernplatzhalter 4"/>
          <p:cNvSpPr>
            <a:spLocks noGrp="1"/>
          </p:cNvSpPr>
          <p:nvPr>
            <p:ph type="sldNum" sz="quarter" idx="12"/>
          </p:nvPr>
        </p:nvSpPr>
        <p:spPr/>
        <p:txBody>
          <a:bodyPr/>
          <a:lstStyle/>
          <a:p>
            <a:fld id="{5A4EE2F5-B433-4A4A-9CCB-9703E4B08849}" type="slidenum">
              <a:rPr lang="de-CH" smtClean="0"/>
              <a:pPr/>
              <a:t>20</a:t>
            </a:fld>
            <a:endParaRPr lang="de-CH" dirty="0"/>
          </a:p>
        </p:txBody>
      </p:sp>
    </p:spTree>
    <p:extLst>
      <p:ext uri="{BB962C8B-B14F-4D97-AF65-F5344CB8AC3E}">
        <p14:creationId xmlns:p14="http://schemas.microsoft.com/office/powerpoint/2010/main" val="28384029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600" dirty="0">
                <a:latin typeface="Garamond" panose="02020404030301010803" pitchFamily="18" charset="0"/>
              </a:rPr>
              <a:t>5.</a:t>
            </a:r>
            <a:r>
              <a:rPr lang="en-US" sz="3600" dirty="0">
                <a:latin typeface="Garamond" panose="02020404030301010803" pitchFamily="18" charset="0"/>
              </a:rPr>
              <a:t> SIGNA Retail Luxury Holding GmbH und SIGNA European Invest AG</a:t>
            </a:r>
            <a:endParaRPr lang="de-DE" sz="3600" dirty="0">
              <a:latin typeface="Garamond" panose="02020404030301010803" pitchFamily="18" charset="0"/>
            </a:endParaRPr>
          </a:p>
        </p:txBody>
      </p:sp>
      <p:sp>
        <p:nvSpPr>
          <p:cNvPr id="3" name="Inhaltsplatzhalter 2"/>
          <p:cNvSpPr>
            <a:spLocks noGrp="1"/>
          </p:cNvSpPr>
          <p:nvPr>
            <p:ph idx="1"/>
          </p:nvPr>
        </p:nvSpPr>
        <p:spPr/>
        <p:txBody>
          <a:bodyPr>
            <a:normAutofit/>
          </a:bodyPr>
          <a:lstStyle/>
          <a:p>
            <a:r>
              <a:rPr lang="de-DE" sz="2200" dirty="0">
                <a:latin typeface="Garamond" panose="02020404030301010803" pitchFamily="18" charset="0"/>
              </a:rPr>
              <a:t>12. Dezember </a:t>
            </a:r>
            <a:r>
              <a:rPr lang="de-CH" sz="2200" dirty="0">
                <a:latin typeface="Garamond" panose="02020404030301010803" pitchFamily="18" charset="0"/>
              </a:rPr>
              <a:t>2023: Genehmigung der provisorischen Nachlassstundung anschliessend der definitiven Nachlassstundung: Sachwalter sind RA Dr. Daniel Hunkeler und RA Georg Wohl von STAIGER Rechtsanwälte.</a:t>
            </a:r>
          </a:p>
          <a:p>
            <a:r>
              <a:rPr lang="de-DE" sz="2200" dirty="0">
                <a:latin typeface="Garamond" panose="02020404030301010803" pitchFamily="18" charset="0"/>
              </a:rPr>
              <a:t>Bei der SEI handelte es sich um eine Zwischen-Holding, welche operativ nichts gemacht habe. Bei der SIGNA Retail </a:t>
            </a:r>
            <a:r>
              <a:rPr lang="de-DE" sz="2200" dirty="0" err="1">
                <a:latin typeface="Garamond" panose="02020404030301010803" pitchFamily="18" charset="0"/>
              </a:rPr>
              <a:t>Luxury</a:t>
            </a:r>
            <a:r>
              <a:rPr lang="de-DE" sz="2200" dirty="0">
                <a:latin typeface="Garamond" panose="02020404030301010803" pitchFamily="18" charset="0"/>
              </a:rPr>
              <a:t> Holding GmbH habe es sich um die Holdinggesellschaft gehandelt für die operativen Premium-</a:t>
            </a:r>
            <a:r>
              <a:rPr lang="de-DE" sz="2200" dirty="0" err="1">
                <a:latin typeface="Garamond" panose="02020404030301010803" pitchFamily="18" charset="0"/>
              </a:rPr>
              <a:t>Retailgesellschaften</a:t>
            </a:r>
            <a:r>
              <a:rPr lang="de-DE" sz="2200" dirty="0">
                <a:latin typeface="Garamond" panose="02020404030301010803" pitchFamily="18" charset="0"/>
              </a:rPr>
              <a:t> (Globus, </a:t>
            </a:r>
            <a:r>
              <a:rPr lang="de-DE" sz="2200" dirty="0" err="1">
                <a:latin typeface="Garamond" panose="02020404030301010803" pitchFamily="18" charset="0"/>
              </a:rPr>
              <a:t>KaDeWe</a:t>
            </a:r>
            <a:r>
              <a:rPr lang="de-DE" sz="2200" dirty="0">
                <a:latin typeface="Garamond" panose="02020404030301010803" pitchFamily="18" charset="0"/>
              </a:rPr>
              <a:t>, Selfridges). </a:t>
            </a:r>
            <a:endParaRPr lang="de-CH" sz="2200" dirty="0">
              <a:latin typeface="Garamond" panose="02020404030301010803" pitchFamily="18" charset="0"/>
            </a:endParaRPr>
          </a:p>
          <a:p>
            <a:r>
              <a:rPr lang="de-CH" sz="2200" dirty="0">
                <a:latin typeface="Garamond" panose="02020404030301010803" pitchFamily="18" charset="0"/>
              </a:rPr>
              <a:t>7. Februar 2025:  Aufhebung der Nachlassstundung infolge Sanierung der SIGNA Retail </a:t>
            </a:r>
            <a:r>
              <a:rPr lang="de-CH" sz="2200" dirty="0" err="1">
                <a:latin typeface="Garamond" panose="02020404030301010803" pitchFamily="18" charset="0"/>
              </a:rPr>
              <a:t>Luxury</a:t>
            </a:r>
            <a:r>
              <a:rPr lang="de-CH" sz="2200" dirty="0">
                <a:latin typeface="Garamond" panose="02020404030301010803" pitchFamily="18" charset="0"/>
              </a:rPr>
              <a:t> Holding GmbH. Am 2. April 2026 wurde nach erfolgtem Schuldenruf die Löschung im Schweizerischen Handelsamtsblatt (SHAB) publiziert.</a:t>
            </a:r>
          </a:p>
          <a:p>
            <a:r>
              <a:rPr lang="de-CH" sz="2200" dirty="0">
                <a:latin typeface="Garamond" panose="02020404030301010803" pitchFamily="18" charset="0"/>
              </a:rPr>
              <a:t>Ebenfalls aus der Nachlassstundung entlassen wurde die SIGNA European </a:t>
            </a:r>
            <a:r>
              <a:rPr lang="de-CH" sz="2200" dirty="0" err="1">
                <a:latin typeface="Garamond" panose="02020404030301010803" pitchFamily="18" charset="0"/>
              </a:rPr>
              <a:t>Invest</a:t>
            </a:r>
            <a:r>
              <a:rPr lang="de-CH" sz="2200" dirty="0">
                <a:latin typeface="Garamond" panose="02020404030301010803" pitchFamily="18" charset="0"/>
              </a:rPr>
              <a:t> AG.</a:t>
            </a:r>
            <a:r>
              <a:rPr lang="de-DE" sz="2200" dirty="0">
                <a:latin typeface="Garamond" panose="02020404030301010803" pitchFamily="18" charset="0"/>
              </a:rPr>
              <a:t> Sachwalter waren ebenfalls RA Dr. Daniel Hunkeler und RA Georg Wohl von STAIGER Rechtsanwälte.</a:t>
            </a:r>
            <a:endParaRPr lang="de-CH" sz="2200" dirty="0">
              <a:latin typeface="Garamond" panose="02020404030301010803" pitchFamily="18" charset="0"/>
            </a:endParaRPr>
          </a:p>
        </p:txBody>
      </p:sp>
      <p:sp>
        <p:nvSpPr>
          <p:cNvPr id="4" name="Datumsplatzhalter 3"/>
          <p:cNvSpPr>
            <a:spLocks noGrp="1"/>
          </p:cNvSpPr>
          <p:nvPr>
            <p:ph type="dt" sz="half" idx="10"/>
          </p:nvPr>
        </p:nvSpPr>
        <p:spPr/>
        <p:txBody>
          <a:bodyPr/>
          <a:lstStyle/>
          <a:p>
            <a:r>
              <a:rPr lang="de-DE"/>
              <a:t>8. Mai 2026</a:t>
            </a:r>
            <a:endParaRPr lang="de-CH" dirty="0"/>
          </a:p>
        </p:txBody>
      </p:sp>
      <p:sp>
        <p:nvSpPr>
          <p:cNvPr id="5" name="Foliennummernplatzhalter 4"/>
          <p:cNvSpPr>
            <a:spLocks noGrp="1"/>
          </p:cNvSpPr>
          <p:nvPr>
            <p:ph type="sldNum" sz="quarter" idx="12"/>
          </p:nvPr>
        </p:nvSpPr>
        <p:spPr/>
        <p:txBody>
          <a:bodyPr/>
          <a:lstStyle/>
          <a:p>
            <a:fld id="{5A4EE2F5-B433-4A4A-9CCB-9703E4B08849}" type="slidenum">
              <a:rPr lang="de-CH" smtClean="0"/>
              <a:pPr/>
              <a:t>21</a:t>
            </a:fld>
            <a:endParaRPr lang="de-CH" dirty="0"/>
          </a:p>
        </p:txBody>
      </p:sp>
    </p:spTree>
    <p:extLst>
      <p:ext uri="{BB962C8B-B14F-4D97-AF65-F5344CB8AC3E}">
        <p14:creationId xmlns:p14="http://schemas.microsoft.com/office/powerpoint/2010/main" val="710074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0" y="765388"/>
            <a:ext cx="10515600" cy="711200"/>
          </a:xfrm>
          <a:solidFill>
            <a:schemeClr val="bg1"/>
          </a:solidFill>
        </p:spPr>
        <p:txBody>
          <a:bodyPr>
            <a:normAutofit/>
          </a:bodyPr>
          <a:lstStyle/>
          <a:p>
            <a:r>
              <a:rPr lang="de-DE" sz="3600" dirty="0">
                <a:latin typeface="Garamond" panose="02020404030301010803" pitchFamily="18" charset="0"/>
              </a:rPr>
              <a:t>6. </a:t>
            </a:r>
            <a:r>
              <a:rPr lang="en-US" sz="3600" dirty="0">
                <a:latin typeface="Garamond" panose="02020404030301010803" pitchFamily="18" charset="0"/>
              </a:rPr>
              <a:t>SIGNA Retail Food &amp; Restaurant Holding GmbH</a:t>
            </a:r>
            <a:endParaRPr lang="de-DE" sz="3600" dirty="0">
              <a:latin typeface="Garamond" panose="02020404030301010803" pitchFamily="18" charset="0"/>
            </a:endParaRPr>
          </a:p>
        </p:txBody>
      </p:sp>
      <p:sp>
        <p:nvSpPr>
          <p:cNvPr id="3" name="Inhaltsplatzhalter 2"/>
          <p:cNvSpPr>
            <a:spLocks noGrp="1"/>
          </p:cNvSpPr>
          <p:nvPr>
            <p:ph idx="1"/>
          </p:nvPr>
        </p:nvSpPr>
        <p:spPr>
          <a:xfrm>
            <a:off x="838200" y="2128520"/>
            <a:ext cx="10515600" cy="2109682"/>
          </a:xfrm>
          <a:solidFill>
            <a:schemeClr val="bg1"/>
          </a:solidFill>
        </p:spPr>
        <p:txBody>
          <a:bodyPr>
            <a:normAutofit/>
          </a:bodyPr>
          <a:lstStyle/>
          <a:p>
            <a:r>
              <a:rPr lang="de-DE" sz="2200" dirty="0">
                <a:latin typeface="Garamond" panose="02020404030301010803" pitchFamily="18" charset="0"/>
              </a:rPr>
              <a:t>25. April 2024: Liquidationsbeschluss / Einsetzung von mir als Liquidator </a:t>
            </a:r>
          </a:p>
          <a:p>
            <a:r>
              <a:rPr lang="de-DE" sz="2200" dirty="0">
                <a:latin typeface="Garamond" panose="02020404030301010803" pitchFamily="18" charset="0"/>
              </a:rPr>
              <a:t>29. April 2024: Liquidationsschuldenruf</a:t>
            </a:r>
          </a:p>
          <a:p>
            <a:r>
              <a:rPr lang="de-DE" sz="2200" dirty="0">
                <a:latin typeface="Garamond" panose="02020404030301010803" pitchFamily="18" charset="0"/>
              </a:rPr>
              <a:t>Auflösung der Beteiligungen in Deutschland: PREMIUM Food Concept GmbH &amp; Co. KG mit Sitz in Essen und der </a:t>
            </a:r>
            <a:r>
              <a:rPr lang="en-US" sz="2200" dirty="0">
                <a:latin typeface="Garamond" panose="02020404030301010803" pitchFamily="18" charset="0"/>
              </a:rPr>
              <a:t>SIGNA Retail Food Concept GmbH</a:t>
            </a:r>
            <a:r>
              <a:rPr lang="de-DE" sz="2200" dirty="0">
                <a:latin typeface="Garamond" panose="02020404030301010803" pitchFamily="18" charset="0"/>
              </a:rPr>
              <a:t> </a:t>
            </a:r>
          </a:p>
          <a:p>
            <a:r>
              <a:rPr lang="de-DE" sz="2200" dirty="0">
                <a:latin typeface="Garamond" panose="02020404030301010803" pitchFamily="18" charset="0"/>
              </a:rPr>
              <a:t>4. Juni 2025: Löschung der Gesellschaft im Handelsregister</a:t>
            </a:r>
          </a:p>
        </p:txBody>
      </p:sp>
      <p:sp>
        <p:nvSpPr>
          <p:cNvPr id="4" name="Datumsplatzhalter 3"/>
          <p:cNvSpPr>
            <a:spLocks noGrp="1"/>
          </p:cNvSpPr>
          <p:nvPr>
            <p:ph type="dt" sz="half" idx="10"/>
          </p:nvPr>
        </p:nvSpPr>
        <p:spPr/>
        <p:txBody>
          <a:bodyPr/>
          <a:lstStyle/>
          <a:p>
            <a:r>
              <a:rPr lang="de-DE"/>
              <a:t>8. Mai 2026</a:t>
            </a:r>
            <a:endParaRPr lang="de-CH" dirty="0"/>
          </a:p>
        </p:txBody>
      </p:sp>
      <p:sp>
        <p:nvSpPr>
          <p:cNvPr id="5" name="Foliennummernplatzhalter 4"/>
          <p:cNvSpPr>
            <a:spLocks noGrp="1"/>
          </p:cNvSpPr>
          <p:nvPr>
            <p:ph type="sldNum" sz="quarter" idx="12"/>
          </p:nvPr>
        </p:nvSpPr>
        <p:spPr/>
        <p:txBody>
          <a:bodyPr/>
          <a:lstStyle/>
          <a:p>
            <a:fld id="{5A4EE2F5-B433-4A4A-9CCB-9703E4B08849}" type="slidenum">
              <a:rPr lang="de-CH" smtClean="0"/>
              <a:pPr/>
              <a:t>22</a:t>
            </a:fld>
            <a:endParaRPr lang="de-CH" dirty="0"/>
          </a:p>
        </p:txBody>
      </p:sp>
    </p:spTree>
    <p:extLst>
      <p:ext uri="{BB962C8B-B14F-4D97-AF65-F5344CB8AC3E}">
        <p14:creationId xmlns:p14="http://schemas.microsoft.com/office/powerpoint/2010/main" val="33869849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44F2DBDF-3295-416E-E16F-2A4D5C8C1616}"/>
              </a:ext>
            </a:extLst>
          </p:cNvPr>
          <p:cNvSpPr>
            <a:spLocks noGrp="1"/>
          </p:cNvSpPr>
          <p:nvPr>
            <p:ph type="dt" sz="half" idx="10"/>
          </p:nvPr>
        </p:nvSpPr>
        <p:spPr/>
        <p:txBody>
          <a:bodyPr/>
          <a:lstStyle/>
          <a:p>
            <a:r>
              <a:rPr lang="de-DE"/>
              <a:t>8. Mai 2026</a:t>
            </a:r>
            <a:endParaRPr lang="de-CH" dirty="0"/>
          </a:p>
        </p:txBody>
      </p:sp>
      <p:sp>
        <p:nvSpPr>
          <p:cNvPr id="5" name="Foliennummernplatzhalter 4">
            <a:extLst>
              <a:ext uri="{FF2B5EF4-FFF2-40B4-BE49-F238E27FC236}">
                <a16:creationId xmlns:a16="http://schemas.microsoft.com/office/drawing/2014/main" id="{A396AFEF-2316-342F-302B-824F7BC1D341}"/>
              </a:ext>
            </a:extLst>
          </p:cNvPr>
          <p:cNvSpPr>
            <a:spLocks noGrp="1"/>
          </p:cNvSpPr>
          <p:nvPr>
            <p:ph type="sldNum" sz="quarter" idx="12"/>
          </p:nvPr>
        </p:nvSpPr>
        <p:spPr/>
        <p:txBody>
          <a:bodyPr/>
          <a:lstStyle/>
          <a:p>
            <a:fld id="{5A4EE2F5-B433-4A4A-9CCB-9703E4B08849}" type="slidenum">
              <a:rPr lang="de-CH" smtClean="0"/>
              <a:pPr/>
              <a:t>23</a:t>
            </a:fld>
            <a:endParaRPr lang="de-CH" dirty="0"/>
          </a:p>
        </p:txBody>
      </p:sp>
    </p:spTree>
    <p:extLst>
      <p:ext uri="{BB962C8B-B14F-4D97-AF65-F5344CB8AC3E}">
        <p14:creationId xmlns:p14="http://schemas.microsoft.com/office/powerpoint/2010/main" val="3662516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018652-5EBE-E3C7-5490-54D34B2640F6}"/>
              </a:ext>
            </a:extLst>
          </p:cNvPr>
          <p:cNvSpPr>
            <a:spLocks noGrp="1"/>
          </p:cNvSpPr>
          <p:nvPr>
            <p:ph type="title"/>
          </p:nvPr>
        </p:nvSpPr>
        <p:spPr>
          <a:xfrm>
            <a:off x="838200" y="365125"/>
            <a:ext cx="10515600" cy="851973"/>
          </a:xfrm>
        </p:spPr>
        <p:txBody>
          <a:bodyPr>
            <a:normAutofit/>
          </a:bodyPr>
          <a:lstStyle/>
          <a:p>
            <a:r>
              <a:rPr lang="de-DE" sz="3600" dirty="0">
                <a:latin typeface="Garamond" panose="02020404030301010803" pitchFamily="18" charset="0"/>
              </a:rPr>
              <a:t>Einleitung:</a:t>
            </a:r>
            <a:endParaRPr lang="de-CH" sz="3600" dirty="0">
              <a:latin typeface="Garamond" panose="02020404030301010803" pitchFamily="18" charset="0"/>
            </a:endParaRPr>
          </a:p>
        </p:txBody>
      </p:sp>
      <p:sp>
        <p:nvSpPr>
          <p:cNvPr id="3" name="Inhaltsplatzhalter 2">
            <a:extLst>
              <a:ext uri="{FF2B5EF4-FFF2-40B4-BE49-F238E27FC236}">
                <a16:creationId xmlns:a16="http://schemas.microsoft.com/office/drawing/2014/main" id="{74AAF561-6310-CA4A-9078-DCC2D0781843}"/>
              </a:ext>
            </a:extLst>
          </p:cNvPr>
          <p:cNvSpPr>
            <a:spLocks noGrp="1"/>
          </p:cNvSpPr>
          <p:nvPr>
            <p:ph idx="1"/>
          </p:nvPr>
        </p:nvSpPr>
        <p:spPr>
          <a:xfrm>
            <a:off x="838200" y="1217098"/>
            <a:ext cx="10515600" cy="4959865"/>
          </a:xfrm>
        </p:spPr>
        <p:txBody>
          <a:bodyPr>
            <a:normAutofit fontScale="92500" lnSpcReduction="10000"/>
          </a:bodyPr>
          <a:lstStyle/>
          <a:p>
            <a:r>
              <a:rPr lang="de-DE" sz="2400" dirty="0">
                <a:latin typeface="Garamond" panose="02020404030301010803" pitchFamily="18" charset="0"/>
              </a:rPr>
              <a:t>Zu René </a:t>
            </a:r>
            <a:r>
              <a:rPr lang="de-DE" sz="2400" dirty="0" err="1">
                <a:latin typeface="Garamond" panose="02020404030301010803" pitchFamily="18" charset="0"/>
              </a:rPr>
              <a:t>Benko‘s</a:t>
            </a:r>
            <a:r>
              <a:rPr lang="de-DE" sz="2400" dirty="0">
                <a:latin typeface="Garamond" panose="02020404030301010803" pitchFamily="18" charset="0"/>
              </a:rPr>
              <a:t> Niedergang betreffend die SIGNA-Gruppe:</a:t>
            </a:r>
          </a:p>
          <a:p>
            <a:r>
              <a:rPr lang="de-DE" sz="2400" dirty="0">
                <a:latin typeface="Garamond" panose="02020404030301010803" pitchFamily="18" charset="0"/>
              </a:rPr>
              <a:t>Im Oktober 2023 honorierte die SIGNA Holding GmbH einen </a:t>
            </a:r>
            <a:r>
              <a:rPr lang="de-DE" sz="2400" dirty="0" err="1">
                <a:latin typeface="Garamond" panose="02020404030301010803" pitchFamily="18" charset="0"/>
              </a:rPr>
              <a:t>Committment</a:t>
            </a:r>
            <a:r>
              <a:rPr lang="de-DE" sz="2400" dirty="0">
                <a:latin typeface="Garamond" panose="02020404030301010803" pitchFamily="18" charset="0"/>
              </a:rPr>
              <a:t> Letter gegenüber der SIGNA Sports United N.V., einer indirekten Tochtergesellschaft der SIGNA European </a:t>
            </a:r>
            <a:r>
              <a:rPr lang="de-DE" sz="2400" dirty="0" err="1">
                <a:latin typeface="Garamond" panose="02020404030301010803" pitchFamily="18" charset="0"/>
              </a:rPr>
              <a:t>Invest</a:t>
            </a:r>
            <a:r>
              <a:rPr lang="de-DE" sz="2400" dirty="0">
                <a:latin typeface="Garamond" panose="02020404030301010803" pitchFamily="18" charset="0"/>
              </a:rPr>
              <a:t> Holding AG nicht.</a:t>
            </a:r>
          </a:p>
          <a:p>
            <a:r>
              <a:rPr lang="de-DE" sz="2400" dirty="0">
                <a:latin typeface="Garamond" panose="02020404030301010803" pitchFamily="18" charset="0"/>
              </a:rPr>
              <a:t>Dieses Vorgehen hatte einerseits einen Vertrauensverlust innerhalb der SIGNA Gruppe zur Folge, andererseits wurden hierdurch erstmals Anzeichen für die Tochtergesellschaften der SIGNA Holding GmbH ersichtlich, dass sich die SIGNA Holding GmbH in finanziellen Schwierigkeiten befinden könnte, was sich in der Folge bestätigte. </a:t>
            </a:r>
          </a:p>
          <a:p>
            <a:r>
              <a:rPr lang="de-DE" sz="2400" dirty="0">
                <a:latin typeface="Garamond" panose="02020404030301010803" pitchFamily="18" charset="0"/>
              </a:rPr>
              <a:t>Aufgrund des Konkurses der SIGNA Sports United N.V. und den weiteren negativen Nachrichten rund um die SIGNA Gruppe musste die SIGNA Retail </a:t>
            </a:r>
            <a:r>
              <a:rPr lang="de-DE" sz="2400" dirty="0" err="1">
                <a:latin typeface="Garamond" panose="02020404030301010803" pitchFamily="18" charset="0"/>
              </a:rPr>
              <a:t>Selection</a:t>
            </a:r>
            <a:r>
              <a:rPr lang="de-DE" sz="2400" dirty="0">
                <a:latin typeface="Garamond" panose="02020404030301010803" pitchFamily="18" charset="0"/>
              </a:rPr>
              <a:t> AG diverse Wertberichtigungen bei ihren Beteiligungen sowie bei den Forderungen gegenüber den Gruppengesellschaften der SIGNA Gruppe vornehmen, was in der Folge zur bilanziellen Überschuldung der SIGNA Retail </a:t>
            </a:r>
            <a:r>
              <a:rPr lang="de-DE" sz="2400" dirty="0" err="1">
                <a:latin typeface="Garamond" panose="02020404030301010803" pitchFamily="18" charset="0"/>
              </a:rPr>
              <a:t>Selection</a:t>
            </a:r>
            <a:r>
              <a:rPr lang="de-DE" sz="2400" dirty="0">
                <a:latin typeface="Garamond" panose="02020404030301010803" pitchFamily="18" charset="0"/>
              </a:rPr>
              <a:t> AG führte. Ende 2023 respektive anfangs 2024 folgen zahlreiche Konkurse / Nachlassstundungen oder Eigenverwaltungen von Firmen der SIGNA-Gruppe gleichzeitig sowohl in Österreich, in Deutschland und in der Schweiz. </a:t>
            </a:r>
            <a:endParaRPr lang="de-CH" dirty="0"/>
          </a:p>
        </p:txBody>
      </p:sp>
      <p:sp>
        <p:nvSpPr>
          <p:cNvPr id="5" name="Foliennummernplatzhalter 4">
            <a:extLst>
              <a:ext uri="{FF2B5EF4-FFF2-40B4-BE49-F238E27FC236}">
                <a16:creationId xmlns:a16="http://schemas.microsoft.com/office/drawing/2014/main" id="{89C54416-FF60-FFD5-8C9F-DB7BB502F81D}"/>
              </a:ext>
            </a:extLst>
          </p:cNvPr>
          <p:cNvSpPr>
            <a:spLocks noGrp="1"/>
          </p:cNvSpPr>
          <p:nvPr>
            <p:ph type="sldNum" sz="quarter" idx="12"/>
          </p:nvPr>
        </p:nvSpPr>
        <p:spPr/>
        <p:txBody>
          <a:bodyPr/>
          <a:lstStyle/>
          <a:p>
            <a:fld id="{5A4EE2F5-B433-4A4A-9CCB-9703E4B08849}" type="slidenum">
              <a:rPr lang="de-CH" smtClean="0"/>
              <a:t>3</a:t>
            </a:fld>
            <a:endParaRPr lang="de-CH" dirty="0"/>
          </a:p>
        </p:txBody>
      </p:sp>
      <p:sp>
        <p:nvSpPr>
          <p:cNvPr id="4" name="Datumsplatzhalter 3">
            <a:extLst>
              <a:ext uri="{FF2B5EF4-FFF2-40B4-BE49-F238E27FC236}">
                <a16:creationId xmlns:a16="http://schemas.microsoft.com/office/drawing/2014/main" id="{68267887-B024-1C41-1C43-9ECF9AA218F7}"/>
              </a:ext>
            </a:extLst>
          </p:cNvPr>
          <p:cNvSpPr>
            <a:spLocks noGrp="1"/>
          </p:cNvSpPr>
          <p:nvPr>
            <p:ph type="dt" sz="half" idx="10"/>
          </p:nvPr>
        </p:nvSpPr>
        <p:spPr/>
        <p:txBody>
          <a:bodyPr/>
          <a:lstStyle/>
          <a:p>
            <a:r>
              <a:rPr lang="de-DE" dirty="0">
                <a:latin typeface="Garamond" panose="02020404030301010803" pitchFamily="18" charset="0"/>
              </a:rPr>
              <a:t>8. Mai 2026</a:t>
            </a:r>
            <a:endParaRPr lang="de-CH" dirty="0">
              <a:latin typeface="Garamond" panose="02020404030301010803" pitchFamily="18" charset="0"/>
            </a:endParaRPr>
          </a:p>
        </p:txBody>
      </p:sp>
    </p:spTree>
    <p:extLst>
      <p:ext uri="{BB962C8B-B14F-4D97-AF65-F5344CB8AC3E}">
        <p14:creationId xmlns:p14="http://schemas.microsoft.com/office/powerpoint/2010/main" val="3660979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0330DBCA-FEA7-3757-DFD7-461A3AF6B6DD}"/>
              </a:ext>
            </a:extLst>
          </p:cNvPr>
          <p:cNvSpPr>
            <a:spLocks noGrp="1"/>
          </p:cNvSpPr>
          <p:nvPr>
            <p:ph type="dt" sz="half" idx="10"/>
          </p:nvPr>
        </p:nvSpPr>
        <p:spPr/>
        <p:txBody>
          <a:bodyPr/>
          <a:lstStyle/>
          <a:p>
            <a:r>
              <a:rPr lang="de-DE"/>
              <a:t>8. Mai 2026</a:t>
            </a:r>
            <a:endParaRPr lang="de-CH" dirty="0"/>
          </a:p>
        </p:txBody>
      </p:sp>
      <p:sp>
        <p:nvSpPr>
          <p:cNvPr id="5" name="Foliennummernplatzhalter 4">
            <a:extLst>
              <a:ext uri="{FF2B5EF4-FFF2-40B4-BE49-F238E27FC236}">
                <a16:creationId xmlns:a16="http://schemas.microsoft.com/office/drawing/2014/main" id="{A80C01D4-2A22-44BC-6089-78DA20BC35FF}"/>
              </a:ext>
            </a:extLst>
          </p:cNvPr>
          <p:cNvSpPr>
            <a:spLocks noGrp="1"/>
          </p:cNvSpPr>
          <p:nvPr>
            <p:ph type="sldNum" sz="quarter" idx="12"/>
          </p:nvPr>
        </p:nvSpPr>
        <p:spPr/>
        <p:txBody>
          <a:bodyPr/>
          <a:lstStyle/>
          <a:p>
            <a:fld id="{5A4EE2F5-B433-4A4A-9CCB-9703E4B08849}" type="slidenum">
              <a:rPr lang="de-CH" smtClean="0"/>
              <a:pPr/>
              <a:t>4</a:t>
            </a:fld>
            <a:endParaRPr lang="de-CH" dirty="0"/>
          </a:p>
        </p:txBody>
      </p:sp>
      <p:pic>
        <p:nvPicPr>
          <p:cNvPr id="6" name="Grafik 5">
            <a:extLst>
              <a:ext uri="{FF2B5EF4-FFF2-40B4-BE49-F238E27FC236}">
                <a16:creationId xmlns:a16="http://schemas.microsoft.com/office/drawing/2014/main" id="{8F564753-D852-51B7-2F47-8B0BDD7D9FA5}"/>
              </a:ext>
            </a:extLst>
          </p:cNvPr>
          <p:cNvPicPr>
            <a:picLocks noChangeAspect="1"/>
          </p:cNvPicPr>
          <p:nvPr/>
        </p:nvPicPr>
        <p:blipFill>
          <a:blip r:embed="rId3"/>
          <a:srcRect l="3797" t="7766" r="5083" b="5012"/>
          <a:stretch/>
        </p:blipFill>
        <p:spPr>
          <a:xfrm>
            <a:off x="79462" y="592783"/>
            <a:ext cx="12183594" cy="5076497"/>
          </a:xfrm>
          <a:prstGeom prst="rect">
            <a:avLst/>
          </a:prstGeom>
        </p:spPr>
      </p:pic>
    </p:spTree>
    <p:extLst>
      <p:ext uri="{BB962C8B-B14F-4D97-AF65-F5344CB8AC3E}">
        <p14:creationId xmlns:p14="http://schemas.microsoft.com/office/powerpoint/2010/main" val="1066974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7563D666-DD24-0024-7B96-34F1EC233703}"/>
              </a:ext>
            </a:extLst>
          </p:cNvPr>
          <p:cNvSpPr>
            <a:spLocks noGrp="1"/>
          </p:cNvSpPr>
          <p:nvPr>
            <p:ph type="dt" sz="half" idx="10"/>
          </p:nvPr>
        </p:nvSpPr>
        <p:spPr/>
        <p:txBody>
          <a:bodyPr/>
          <a:lstStyle/>
          <a:p>
            <a:r>
              <a:rPr lang="de-DE"/>
              <a:t>8. Mai 2026</a:t>
            </a:r>
            <a:endParaRPr lang="de-CH" dirty="0"/>
          </a:p>
        </p:txBody>
      </p:sp>
      <p:sp>
        <p:nvSpPr>
          <p:cNvPr id="5" name="Foliennummernplatzhalter 4">
            <a:extLst>
              <a:ext uri="{FF2B5EF4-FFF2-40B4-BE49-F238E27FC236}">
                <a16:creationId xmlns:a16="http://schemas.microsoft.com/office/drawing/2014/main" id="{7917AAF2-592A-D034-5142-AA0C44942786}"/>
              </a:ext>
            </a:extLst>
          </p:cNvPr>
          <p:cNvSpPr>
            <a:spLocks noGrp="1"/>
          </p:cNvSpPr>
          <p:nvPr>
            <p:ph type="sldNum" sz="quarter" idx="12"/>
          </p:nvPr>
        </p:nvSpPr>
        <p:spPr/>
        <p:txBody>
          <a:bodyPr/>
          <a:lstStyle/>
          <a:p>
            <a:fld id="{5A4EE2F5-B433-4A4A-9CCB-9703E4B08849}" type="slidenum">
              <a:rPr lang="de-CH" smtClean="0"/>
              <a:pPr/>
              <a:t>5</a:t>
            </a:fld>
            <a:endParaRPr lang="de-CH" dirty="0"/>
          </a:p>
        </p:txBody>
      </p:sp>
      <p:pic>
        <p:nvPicPr>
          <p:cNvPr id="7" name="Grafik 6">
            <a:extLst>
              <a:ext uri="{FF2B5EF4-FFF2-40B4-BE49-F238E27FC236}">
                <a16:creationId xmlns:a16="http://schemas.microsoft.com/office/drawing/2014/main" id="{6D9B8557-D1AE-A5CA-6537-6402D50355B4}"/>
              </a:ext>
            </a:extLst>
          </p:cNvPr>
          <p:cNvPicPr>
            <a:picLocks noChangeAspect="1"/>
          </p:cNvPicPr>
          <p:nvPr/>
        </p:nvPicPr>
        <p:blipFill>
          <a:blip r:embed="rId3"/>
          <a:stretch>
            <a:fillRect/>
          </a:stretch>
        </p:blipFill>
        <p:spPr>
          <a:xfrm>
            <a:off x="1488265" y="56756"/>
            <a:ext cx="9324225" cy="6346187"/>
          </a:xfrm>
          <a:prstGeom prst="rect">
            <a:avLst/>
          </a:prstGeom>
        </p:spPr>
      </p:pic>
    </p:spTree>
    <p:extLst>
      <p:ext uri="{BB962C8B-B14F-4D97-AF65-F5344CB8AC3E}">
        <p14:creationId xmlns:p14="http://schemas.microsoft.com/office/powerpoint/2010/main" val="1656946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3794447E-5CC1-0574-DECF-888D2F86C921}"/>
              </a:ext>
            </a:extLst>
          </p:cNvPr>
          <p:cNvSpPr>
            <a:spLocks noGrp="1"/>
          </p:cNvSpPr>
          <p:nvPr>
            <p:ph type="dt" sz="half" idx="10"/>
          </p:nvPr>
        </p:nvSpPr>
        <p:spPr/>
        <p:txBody>
          <a:bodyPr/>
          <a:lstStyle/>
          <a:p>
            <a:r>
              <a:rPr lang="de-DE"/>
              <a:t>8. Mai 2026</a:t>
            </a:r>
            <a:endParaRPr lang="de-CH" dirty="0"/>
          </a:p>
        </p:txBody>
      </p:sp>
      <p:sp>
        <p:nvSpPr>
          <p:cNvPr id="5" name="Foliennummernplatzhalter 4">
            <a:extLst>
              <a:ext uri="{FF2B5EF4-FFF2-40B4-BE49-F238E27FC236}">
                <a16:creationId xmlns:a16="http://schemas.microsoft.com/office/drawing/2014/main" id="{946C23E6-3ED9-F3A0-FAAD-814E26BD3695}"/>
              </a:ext>
            </a:extLst>
          </p:cNvPr>
          <p:cNvSpPr>
            <a:spLocks noGrp="1"/>
          </p:cNvSpPr>
          <p:nvPr>
            <p:ph type="sldNum" sz="quarter" idx="12"/>
          </p:nvPr>
        </p:nvSpPr>
        <p:spPr/>
        <p:txBody>
          <a:bodyPr/>
          <a:lstStyle/>
          <a:p>
            <a:fld id="{5A4EE2F5-B433-4A4A-9CCB-9703E4B08849}" type="slidenum">
              <a:rPr lang="de-CH" smtClean="0"/>
              <a:pPr/>
              <a:t>6</a:t>
            </a:fld>
            <a:endParaRPr lang="de-CH" dirty="0"/>
          </a:p>
        </p:txBody>
      </p:sp>
      <p:pic>
        <p:nvPicPr>
          <p:cNvPr id="7" name="Grafik 6">
            <a:extLst>
              <a:ext uri="{FF2B5EF4-FFF2-40B4-BE49-F238E27FC236}">
                <a16:creationId xmlns:a16="http://schemas.microsoft.com/office/drawing/2014/main" id="{2106F9AF-3352-8109-99C2-6A50211DC3FB}"/>
              </a:ext>
            </a:extLst>
          </p:cNvPr>
          <p:cNvPicPr>
            <a:picLocks noChangeAspect="1"/>
          </p:cNvPicPr>
          <p:nvPr/>
        </p:nvPicPr>
        <p:blipFill>
          <a:blip r:embed="rId3"/>
          <a:stretch>
            <a:fillRect/>
          </a:stretch>
        </p:blipFill>
        <p:spPr>
          <a:xfrm>
            <a:off x="1183027" y="6306"/>
            <a:ext cx="9825946" cy="6433518"/>
          </a:xfrm>
          <a:prstGeom prst="rect">
            <a:avLst/>
          </a:prstGeom>
        </p:spPr>
      </p:pic>
    </p:spTree>
    <p:extLst>
      <p:ext uri="{BB962C8B-B14F-4D97-AF65-F5344CB8AC3E}">
        <p14:creationId xmlns:p14="http://schemas.microsoft.com/office/powerpoint/2010/main" val="2615161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BA6C96E3-34BE-2FF8-ADB4-1E196C318930}"/>
              </a:ext>
            </a:extLst>
          </p:cNvPr>
          <p:cNvSpPr>
            <a:spLocks noGrp="1"/>
          </p:cNvSpPr>
          <p:nvPr>
            <p:ph type="dt" sz="half" idx="10"/>
          </p:nvPr>
        </p:nvSpPr>
        <p:spPr/>
        <p:txBody>
          <a:bodyPr/>
          <a:lstStyle/>
          <a:p>
            <a:r>
              <a:rPr lang="de-DE"/>
              <a:t>8. Mai 2026</a:t>
            </a:r>
            <a:endParaRPr lang="de-CH" dirty="0"/>
          </a:p>
        </p:txBody>
      </p:sp>
      <p:sp>
        <p:nvSpPr>
          <p:cNvPr id="5" name="Foliennummernplatzhalter 4">
            <a:extLst>
              <a:ext uri="{FF2B5EF4-FFF2-40B4-BE49-F238E27FC236}">
                <a16:creationId xmlns:a16="http://schemas.microsoft.com/office/drawing/2014/main" id="{8F359EBF-65B5-E5B3-65D7-58CF909F3E48}"/>
              </a:ext>
            </a:extLst>
          </p:cNvPr>
          <p:cNvSpPr>
            <a:spLocks noGrp="1"/>
          </p:cNvSpPr>
          <p:nvPr>
            <p:ph type="sldNum" sz="quarter" idx="12"/>
          </p:nvPr>
        </p:nvSpPr>
        <p:spPr/>
        <p:txBody>
          <a:bodyPr/>
          <a:lstStyle/>
          <a:p>
            <a:fld id="{5A4EE2F5-B433-4A4A-9CCB-9703E4B08849}" type="slidenum">
              <a:rPr lang="de-CH" smtClean="0"/>
              <a:pPr/>
              <a:t>7</a:t>
            </a:fld>
            <a:endParaRPr lang="de-CH" dirty="0"/>
          </a:p>
        </p:txBody>
      </p:sp>
      <p:pic>
        <p:nvPicPr>
          <p:cNvPr id="7" name="Grafik 6">
            <a:extLst>
              <a:ext uri="{FF2B5EF4-FFF2-40B4-BE49-F238E27FC236}">
                <a16:creationId xmlns:a16="http://schemas.microsoft.com/office/drawing/2014/main" id="{1ED10048-0B3C-88A0-77C5-7A8C8E93EDA3}"/>
              </a:ext>
            </a:extLst>
          </p:cNvPr>
          <p:cNvPicPr>
            <a:picLocks noChangeAspect="1"/>
          </p:cNvPicPr>
          <p:nvPr/>
        </p:nvPicPr>
        <p:blipFill>
          <a:blip r:embed="rId3"/>
          <a:stretch>
            <a:fillRect/>
          </a:stretch>
        </p:blipFill>
        <p:spPr>
          <a:xfrm>
            <a:off x="1360038" y="0"/>
            <a:ext cx="9471923" cy="6412205"/>
          </a:xfrm>
          <a:prstGeom prst="rect">
            <a:avLst/>
          </a:prstGeom>
        </p:spPr>
      </p:pic>
    </p:spTree>
    <p:extLst>
      <p:ext uri="{BB962C8B-B14F-4D97-AF65-F5344CB8AC3E}">
        <p14:creationId xmlns:p14="http://schemas.microsoft.com/office/powerpoint/2010/main" val="3468323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1DE91414-4BBE-230D-BD46-D7781482D5F5}"/>
              </a:ext>
            </a:extLst>
          </p:cNvPr>
          <p:cNvSpPr>
            <a:spLocks noGrp="1"/>
          </p:cNvSpPr>
          <p:nvPr>
            <p:ph type="dt" sz="half" idx="10"/>
          </p:nvPr>
        </p:nvSpPr>
        <p:spPr/>
        <p:txBody>
          <a:bodyPr/>
          <a:lstStyle/>
          <a:p>
            <a:r>
              <a:rPr lang="de-DE"/>
              <a:t>8. Mai 2026</a:t>
            </a:r>
            <a:endParaRPr lang="de-CH" dirty="0"/>
          </a:p>
        </p:txBody>
      </p:sp>
      <p:sp>
        <p:nvSpPr>
          <p:cNvPr id="5" name="Foliennummernplatzhalter 4">
            <a:extLst>
              <a:ext uri="{FF2B5EF4-FFF2-40B4-BE49-F238E27FC236}">
                <a16:creationId xmlns:a16="http://schemas.microsoft.com/office/drawing/2014/main" id="{AA6FC794-09D1-4D44-DA09-4A33BBDD5242}"/>
              </a:ext>
            </a:extLst>
          </p:cNvPr>
          <p:cNvSpPr>
            <a:spLocks noGrp="1"/>
          </p:cNvSpPr>
          <p:nvPr>
            <p:ph type="sldNum" sz="quarter" idx="12"/>
          </p:nvPr>
        </p:nvSpPr>
        <p:spPr/>
        <p:txBody>
          <a:bodyPr/>
          <a:lstStyle/>
          <a:p>
            <a:fld id="{5A4EE2F5-B433-4A4A-9CCB-9703E4B08849}" type="slidenum">
              <a:rPr lang="de-CH" smtClean="0"/>
              <a:pPr/>
              <a:t>8</a:t>
            </a:fld>
            <a:endParaRPr lang="de-CH" dirty="0"/>
          </a:p>
        </p:txBody>
      </p:sp>
      <p:pic>
        <p:nvPicPr>
          <p:cNvPr id="7" name="Grafik 6">
            <a:extLst>
              <a:ext uri="{FF2B5EF4-FFF2-40B4-BE49-F238E27FC236}">
                <a16:creationId xmlns:a16="http://schemas.microsoft.com/office/drawing/2014/main" id="{506B414E-707A-FA2F-4373-D52F223D0B2C}"/>
              </a:ext>
            </a:extLst>
          </p:cNvPr>
          <p:cNvPicPr>
            <a:picLocks noChangeAspect="1"/>
          </p:cNvPicPr>
          <p:nvPr/>
        </p:nvPicPr>
        <p:blipFill>
          <a:blip r:embed="rId3"/>
          <a:stretch>
            <a:fillRect/>
          </a:stretch>
        </p:blipFill>
        <p:spPr>
          <a:xfrm>
            <a:off x="1057779" y="-13532"/>
            <a:ext cx="10076442" cy="6369882"/>
          </a:xfrm>
          <a:prstGeom prst="rect">
            <a:avLst/>
          </a:prstGeom>
        </p:spPr>
      </p:pic>
    </p:spTree>
    <p:extLst>
      <p:ext uri="{BB962C8B-B14F-4D97-AF65-F5344CB8AC3E}">
        <p14:creationId xmlns:p14="http://schemas.microsoft.com/office/powerpoint/2010/main" val="1456313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A4A2CD3E-EAE5-B1FE-6135-BB76A5672723}"/>
              </a:ext>
            </a:extLst>
          </p:cNvPr>
          <p:cNvSpPr>
            <a:spLocks noGrp="1"/>
          </p:cNvSpPr>
          <p:nvPr>
            <p:ph type="dt" sz="half" idx="10"/>
          </p:nvPr>
        </p:nvSpPr>
        <p:spPr/>
        <p:txBody>
          <a:bodyPr/>
          <a:lstStyle/>
          <a:p>
            <a:r>
              <a:rPr lang="de-DE"/>
              <a:t>8. Mai 2026</a:t>
            </a:r>
            <a:endParaRPr lang="de-CH" dirty="0"/>
          </a:p>
        </p:txBody>
      </p:sp>
      <p:sp>
        <p:nvSpPr>
          <p:cNvPr id="5" name="Foliennummernplatzhalter 4">
            <a:extLst>
              <a:ext uri="{FF2B5EF4-FFF2-40B4-BE49-F238E27FC236}">
                <a16:creationId xmlns:a16="http://schemas.microsoft.com/office/drawing/2014/main" id="{E9BFD5F8-E221-6A0C-1868-BF86A4DDEF6E}"/>
              </a:ext>
            </a:extLst>
          </p:cNvPr>
          <p:cNvSpPr>
            <a:spLocks noGrp="1"/>
          </p:cNvSpPr>
          <p:nvPr>
            <p:ph type="sldNum" sz="quarter" idx="12"/>
          </p:nvPr>
        </p:nvSpPr>
        <p:spPr/>
        <p:txBody>
          <a:bodyPr/>
          <a:lstStyle/>
          <a:p>
            <a:fld id="{5A4EE2F5-B433-4A4A-9CCB-9703E4B08849}" type="slidenum">
              <a:rPr lang="de-CH" smtClean="0"/>
              <a:pPr/>
              <a:t>9</a:t>
            </a:fld>
            <a:endParaRPr lang="de-CH" dirty="0"/>
          </a:p>
        </p:txBody>
      </p:sp>
      <p:pic>
        <p:nvPicPr>
          <p:cNvPr id="7" name="Grafik 6">
            <a:extLst>
              <a:ext uri="{FF2B5EF4-FFF2-40B4-BE49-F238E27FC236}">
                <a16:creationId xmlns:a16="http://schemas.microsoft.com/office/drawing/2014/main" id="{18676C19-39A1-2F7E-A3BB-7C05C2807CD3}"/>
              </a:ext>
            </a:extLst>
          </p:cNvPr>
          <p:cNvPicPr>
            <a:picLocks noChangeAspect="1"/>
          </p:cNvPicPr>
          <p:nvPr/>
        </p:nvPicPr>
        <p:blipFill>
          <a:blip r:embed="rId3"/>
          <a:srcRect l="11326" t="1370" r="22122" b="11046"/>
          <a:stretch/>
        </p:blipFill>
        <p:spPr>
          <a:xfrm>
            <a:off x="2831253" y="54186"/>
            <a:ext cx="6529493" cy="6201153"/>
          </a:xfrm>
          <a:prstGeom prst="rect">
            <a:avLst/>
          </a:prstGeom>
        </p:spPr>
      </p:pic>
    </p:spTree>
    <p:extLst>
      <p:ext uri="{BB962C8B-B14F-4D97-AF65-F5344CB8AC3E}">
        <p14:creationId xmlns:p14="http://schemas.microsoft.com/office/powerpoint/2010/main" val="2941598311"/>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1800</Words>
  <Application>Microsoft Office PowerPoint</Application>
  <PresentationFormat>Breitbild</PresentationFormat>
  <Paragraphs>150</Paragraphs>
  <Slides>23</Slides>
  <Notes>19</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23</vt:i4>
      </vt:variant>
    </vt:vector>
  </HeadingPairs>
  <TitlesOfParts>
    <vt:vector size="29" baseType="lpstr">
      <vt:lpstr>Aptos</vt:lpstr>
      <vt:lpstr>Aptos Display</vt:lpstr>
      <vt:lpstr>Arial</vt:lpstr>
      <vt:lpstr>Garamond</vt:lpstr>
      <vt:lpstr>Symbol</vt:lpstr>
      <vt:lpstr>Office</vt:lpstr>
      <vt:lpstr>Nachlassstundung im Fall der SIGNA</vt:lpstr>
      <vt:lpstr>PowerPoint-Präsentation</vt:lpstr>
      <vt:lpstr>Einleitung: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Allgemeines zum Nachlassverfahren I</vt:lpstr>
      <vt:lpstr>Allgemeines zum Nachlassverfahren II</vt:lpstr>
      <vt:lpstr>Allgemeines zum Nachlassverfahren III</vt:lpstr>
      <vt:lpstr>Allgemeines zum Nachlassverfahren IV</vt:lpstr>
      <vt:lpstr>Nachlassstundungs- und Konkursverfahren in der Schweiz i.S. SIGNA:</vt:lpstr>
      <vt:lpstr>1. SIGNA Retail Selection AG </vt:lpstr>
      <vt:lpstr>1. SIGNA Retail Selection AG </vt:lpstr>
      <vt:lpstr>2. SIGNA Retail Department Store Holding GmbH</vt:lpstr>
      <vt:lpstr>3. SIGNA Retail Home &amp; Living Holding GmbH</vt:lpstr>
      <vt:lpstr>4. SIGNA European Invest Holding AG</vt:lpstr>
      <vt:lpstr>5. SIGNA Retail Luxury Holding GmbH und SIGNA European Invest AG</vt:lpstr>
      <vt:lpstr>6. SIGNA Retail Food &amp; Restaurant Holding GmbH</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Nachlassstundung im Fall der SIGNA</dc:title>
  <dc:creator>Assistenz Buehlmann &amp; Fritschi Rechtsanwaelte</dc:creator>
  <cp:lastModifiedBy>Assistenz Buehlmann &amp; Fritschi Rechtsanwaelte</cp:lastModifiedBy>
  <cp:revision>41</cp:revision>
  <cp:lastPrinted>2026-04-30T15:07:10Z</cp:lastPrinted>
  <dcterms:created xsi:type="dcterms:W3CDTF">2026-03-16T15:19:16Z</dcterms:created>
  <dcterms:modified xsi:type="dcterms:W3CDTF">2026-04-30T15:09:16Z</dcterms:modified>
</cp:coreProperties>
</file>