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69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96D491-6753-4C17-8F77-A6D6DEDC2FC4}" v="46" dt="2026-05-05T11:34:13.6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5" autoAdjust="0"/>
    <p:restoredTop sz="94710"/>
  </p:normalViewPr>
  <p:slideViewPr>
    <p:cSldViewPr snapToGrid="0">
      <p:cViewPr varScale="1">
        <p:scale>
          <a:sx n="129" d="100"/>
          <a:sy n="129" d="100"/>
        </p:scale>
        <p:origin x="2381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élie DORST" userId="7347a3dc-e893-4642-96a5-699957b61baa" providerId="ADAL" clId="{F160C588-042D-405C-A0A9-238AF027CF52}"/>
    <pc:docChg chg="undo custSel addSld delSld modSld">
      <pc:chgData name="Amélie DORST" userId="7347a3dc-e893-4642-96a5-699957b61baa" providerId="ADAL" clId="{F160C588-042D-405C-A0A9-238AF027CF52}" dt="2026-05-05T13:57:25.555" v="1211" actId="12"/>
      <pc:docMkLst>
        <pc:docMk/>
      </pc:docMkLst>
      <pc:sldChg chg="addSp delSp modSp mod setBg">
        <pc:chgData name="Amélie DORST" userId="7347a3dc-e893-4642-96a5-699957b61baa" providerId="ADAL" clId="{F160C588-042D-405C-A0A9-238AF027CF52}" dt="2026-05-05T08:18:20.138" v="641" actId="1076"/>
        <pc:sldMkLst>
          <pc:docMk/>
          <pc:sldMk cId="1707759922" sldId="256"/>
        </pc:sldMkLst>
        <pc:picChg chg="add del mod">
          <ac:chgData name="Amélie DORST" userId="7347a3dc-e893-4642-96a5-699957b61baa" providerId="ADAL" clId="{F160C588-042D-405C-A0A9-238AF027CF52}" dt="2026-05-05T08:17:26.480" v="637" actId="22"/>
          <ac:picMkLst>
            <pc:docMk/>
            <pc:sldMk cId="1707759922" sldId="256"/>
            <ac:picMk id="6" creationId="{C3F09606-0225-338D-CC29-4B465C570559}"/>
          </ac:picMkLst>
        </pc:picChg>
        <pc:picChg chg="add mod">
          <ac:chgData name="Amélie DORST" userId="7347a3dc-e893-4642-96a5-699957b61baa" providerId="ADAL" clId="{F160C588-042D-405C-A0A9-238AF027CF52}" dt="2026-05-05T08:18:20.138" v="641" actId="1076"/>
          <ac:picMkLst>
            <pc:docMk/>
            <pc:sldMk cId="1707759922" sldId="256"/>
            <ac:picMk id="8" creationId="{EC8875F9-5D26-5E48-CFFB-725A7039C5F5}"/>
          </ac:picMkLst>
        </pc:picChg>
      </pc:sldChg>
      <pc:sldChg chg="modSp mod">
        <pc:chgData name="Amélie DORST" userId="7347a3dc-e893-4642-96a5-699957b61baa" providerId="ADAL" clId="{F160C588-042D-405C-A0A9-238AF027CF52}" dt="2026-05-05T13:57:25.555" v="1211" actId="12"/>
        <pc:sldMkLst>
          <pc:docMk/>
          <pc:sldMk cId="2632807982" sldId="257"/>
        </pc:sldMkLst>
        <pc:spChg chg="mod">
          <ac:chgData name="Amélie DORST" userId="7347a3dc-e893-4642-96a5-699957b61baa" providerId="ADAL" clId="{F160C588-042D-405C-A0A9-238AF027CF52}" dt="2026-05-05T13:57:25.555" v="1211" actId="12"/>
          <ac:spMkLst>
            <pc:docMk/>
            <pc:sldMk cId="2632807982" sldId="257"/>
            <ac:spMk id="3" creationId="{AE65D9C7-4D46-5967-BC9C-8A48F48C78F6}"/>
          </ac:spMkLst>
        </pc:spChg>
      </pc:sldChg>
      <pc:sldChg chg="modSp mod">
        <pc:chgData name="Amélie DORST" userId="7347a3dc-e893-4642-96a5-699957b61baa" providerId="ADAL" clId="{F160C588-042D-405C-A0A9-238AF027CF52}" dt="2026-05-05T11:35:46.360" v="1139" actId="15"/>
        <pc:sldMkLst>
          <pc:docMk/>
          <pc:sldMk cId="3585314888" sldId="261"/>
        </pc:sldMkLst>
        <pc:spChg chg="mod">
          <ac:chgData name="Amélie DORST" userId="7347a3dc-e893-4642-96a5-699957b61baa" providerId="ADAL" clId="{F160C588-042D-405C-A0A9-238AF027CF52}" dt="2026-05-05T11:35:46.360" v="1139" actId="15"/>
          <ac:spMkLst>
            <pc:docMk/>
            <pc:sldMk cId="3585314888" sldId="261"/>
            <ac:spMk id="3" creationId="{7200EE17-BE22-27C5-C20A-B77A2746F7F4}"/>
          </ac:spMkLst>
        </pc:spChg>
      </pc:sldChg>
      <pc:sldChg chg="modSp mod">
        <pc:chgData name="Amélie DORST" userId="7347a3dc-e893-4642-96a5-699957b61baa" providerId="ADAL" clId="{F160C588-042D-405C-A0A9-238AF027CF52}" dt="2026-05-05T10:37:56.297" v="1132" actId="113"/>
        <pc:sldMkLst>
          <pc:docMk/>
          <pc:sldMk cId="3770869713" sldId="262"/>
        </pc:sldMkLst>
        <pc:spChg chg="mod">
          <ac:chgData name="Amélie DORST" userId="7347a3dc-e893-4642-96a5-699957b61baa" providerId="ADAL" clId="{F160C588-042D-405C-A0A9-238AF027CF52}" dt="2026-05-05T10:37:56.297" v="1132" actId="113"/>
          <ac:spMkLst>
            <pc:docMk/>
            <pc:sldMk cId="3770869713" sldId="262"/>
            <ac:spMk id="3" creationId="{CE82BBA6-E681-484F-70D0-4F68B173FF86}"/>
          </ac:spMkLst>
        </pc:spChg>
      </pc:sldChg>
      <pc:sldChg chg="modSp new del mod">
        <pc:chgData name="Amélie DORST" userId="7347a3dc-e893-4642-96a5-699957b61baa" providerId="ADAL" clId="{F160C588-042D-405C-A0A9-238AF027CF52}" dt="2026-05-04T22:16:10.142" v="444" actId="2696"/>
        <pc:sldMkLst>
          <pc:docMk/>
          <pc:sldMk cId="2297186590" sldId="263"/>
        </pc:sldMkLst>
        <pc:spChg chg="mod">
          <ac:chgData name="Amélie DORST" userId="7347a3dc-e893-4642-96a5-699957b61baa" providerId="ADAL" clId="{F160C588-042D-405C-A0A9-238AF027CF52}" dt="2026-05-04T21:25:19.815" v="111"/>
          <ac:spMkLst>
            <pc:docMk/>
            <pc:sldMk cId="2297186590" sldId="263"/>
            <ac:spMk id="2" creationId="{2AC82317-9069-BFF2-A56E-B9BE17940CA7}"/>
          </ac:spMkLst>
        </pc:spChg>
      </pc:sldChg>
      <pc:sldChg chg="modSp new del mod">
        <pc:chgData name="Amélie DORST" userId="7347a3dc-e893-4642-96a5-699957b61baa" providerId="ADAL" clId="{F160C588-042D-405C-A0A9-238AF027CF52}" dt="2026-05-04T22:18:48.417" v="471" actId="2696"/>
        <pc:sldMkLst>
          <pc:docMk/>
          <pc:sldMk cId="2285932610" sldId="264"/>
        </pc:sldMkLst>
        <pc:spChg chg="mod">
          <ac:chgData name="Amélie DORST" userId="7347a3dc-e893-4642-96a5-699957b61baa" providerId="ADAL" clId="{F160C588-042D-405C-A0A9-238AF027CF52}" dt="2026-05-04T21:31:53.806" v="114" actId="27636"/>
          <ac:spMkLst>
            <pc:docMk/>
            <pc:sldMk cId="2285932610" sldId="264"/>
            <ac:spMk id="3" creationId="{8E950444-00B0-B0DA-DFF9-7D5523215BC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8F5F9C-63BC-194F-B840-20C98388F8E3}" type="datetimeFigureOut">
              <a:rPr lang="de-DE" smtClean="0"/>
              <a:t>06.05.2026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DF4E1-FC1B-B843-8FFC-4E12A588D6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2014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DF4E1-FC1B-B843-8FFC-4E12A588D658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1040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BDF4E1-FC1B-B843-8FFC-4E12A588D658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0144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B80B38-B1ED-D96B-0B9A-C93C3694D3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9688" y="2344668"/>
            <a:ext cx="9572625" cy="2076587"/>
          </a:xfrm>
        </p:spPr>
        <p:txBody>
          <a:bodyPr anchor="b"/>
          <a:lstStyle>
            <a:lvl1pPr algn="l">
              <a:defRPr sz="6000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0D8A273-3439-3F97-F7CD-EC44E6C4FA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9687" y="4513332"/>
            <a:ext cx="9572625" cy="97890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4" name="Freihandform 13">
            <a:extLst>
              <a:ext uri="{FF2B5EF4-FFF2-40B4-BE49-F238E27FC236}">
                <a16:creationId xmlns:a16="http://schemas.microsoft.com/office/drawing/2014/main" id="{394386F1-451B-C0F9-E22F-8AFF68D3401B}"/>
              </a:ext>
            </a:extLst>
          </p:cNvPr>
          <p:cNvSpPr/>
          <p:nvPr userDrawn="1"/>
        </p:nvSpPr>
        <p:spPr>
          <a:xfrm>
            <a:off x="838200" y="1941581"/>
            <a:ext cx="972918" cy="903288"/>
          </a:xfrm>
          <a:custGeom>
            <a:avLst/>
            <a:gdLst>
              <a:gd name="connsiteX0" fmla="*/ 0 w 972918"/>
              <a:gd name="connsiteY0" fmla="*/ 0 h 903288"/>
              <a:gd name="connsiteX1" fmla="*/ 166518 w 972918"/>
              <a:gd name="connsiteY1" fmla="*/ 0 h 903288"/>
              <a:gd name="connsiteX2" fmla="*/ 972918 w 972918"/>
              <a:gd name="connsiteY2" fmla="*/ 0 h 903288"/>
              <a:gd name="connsiteX3" fmla="*/ 972918 w 972918"/>
              <a:gd name="connsiteY3" fmla="*/ 156600 h 903288"/>
              <a:gd name="connsiteX4" fmla="*/ 166518 w 972918"/>
              <a:gd name="connsiteY4" fmla="*/ 156600 h 903288"/>
              <a:gd name="connsiteX5" fmla="*/ 166518 w 972918"/>
              <a:gd name="connsiteY5" fmla="*/ 903288 h 903288"/>
              <a:gd name="connsiteX6" fmla="*/ 0 w 972918"/>
              <a:gd name="connsiteY6" fmla="*/ 903288 h 903288"/>
              <a:gd name="connsiteX7" fmla="*/ 0 w 972918"/>
              <a:gd name="connsiteY7" fmla="*/ 156600 h 903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2918" h="903288">
                <a:moveTo>
                  <a:pt x="0" y="0"/>
                </a:moveTo>
                <a:lnTo>
                  <a:pt x="166518" y="0"/>
                </a:lnTo>
                <a:lnTo>
                  <a:pt x="972918" y="0"/>
                </a:lnTo>
                <a:lnTo>
                  <a:pt x="972918" y="156600"/>
                </a:lnTo>
                <a:lnTo>
                  <a:pt x="166518" y="156600"/>
                </a:lnTo>
                <a:lnTo>
                  <a:pt x="166518" y="903288"/>
                </a:lnTo>
                <a:lnTo>
                  <a:pt x="0" y="903288"/>
                </a:lnTo>
                <a:lnTo>
                  <a:pt x="0" y="1566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pic>
        <p:nvPicPr>
          <p:cNvPr id="18" name="Grafik 17" descr="Ein Bild, das Text, Schrift, Grafiken, Grafikdesign enthält.&#10;&#10;Automatisch generierte Beschreibung">
            <a:extLst>
              <a:ext uri="{FF2B5EF4-FFF2-40B4-BE49-F238E27FC236}">
                <a16:creationId xmlns:a16="http://schemas.microsoft.com/office/drawing/2014/main" id="{82A58FB5-0030-552A-D3D7-C55D134130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01113" y="626667"/>
            <a:ext cx="2452687" cy="927341"/>
          </a:xfrm>
          <a:prstGeom prst="rect">
            <a:avLst/>
          </a:prstGeom>
        </p:spPr>
      </p:pic>
      <p:sp>
        <p:nvSpPr>
          <p:cNvPr id="19" name="Freihandform 18">
            <a:extLst>
              <a:ext uri="{FF2B5EF4-FFF2-40B4-BE49-F238E27FC236}">
                <a16:creationId xmlns:a16="http://schemas.microsoft.com/office/drawing/2014/main" id="{265A8102-0DE3-3B29-610F-6586E8EF0048}"/>
              </a:ext>
            </a:extLst>
          </p:cNvPr>
          <p:cNvSpPr/>
          <p:nvPr userDrawn="1"/>
        </p:nvSpPr>
        <p:spPr>
          <a:xfrm>
            <a:off x="10738101" y="5654919"/>
            <a:ext cx="615699" cy="568217"/>
          </a:xfrm>
          <a:custGeom>
            <a:avLst/>
            <a:gdLst>
              <a:gd name="connsiteX0" fmla="*/ 449181 w 615699"/>
              <a:gd name="connsiteY0" fmla="*/ 0 h 568217"/>
              <a:gd name="connsiteX1" fmla="*/ 615699 w 615699"/>
              <a:gd name="connsiteY1" fmla="*/ 0 h 568217"/>
              <a:gd name="connsiteX2" fmla="*/ 615699 w 615699"/>
              <a:gd name="connsiteY2" fmla="*/ 568217 h 568217"/>
              <a:gd name="connsiteX3" fmla="*/ 449181 w 615699"/>
              <a:gd name="connsiteY3" fmla="*/ 568217 h 568217"/>
              <a:gd name="connsiteX4" fmla="*/ 449181 w 615699"/>
              <a:gd name="connsiteY4" fmla="*/ 566828 h 568217"/>
              <a:gd name="connsiteX5" fmla="*/ 0 w 615699"/>
              <a:gd name="connsiteY5" fmla="*/ 566828 h 568217"/>
              <a:gd name="connsiteX6" fmla="*/ 0 w 615699"/>
              <a:gd name="connsiteY6" fmla="*/ 410228 h 568217"/>
              <a:gd name="connsiteX7" fmla="*/ 449181 w 615699"/>
              <a:gd name="connsiteY7" fmla="*/ 410228 h 568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5699" h="568217">
                <a:moveTo>
                  <a:pt x="449181" y="0"/>
                </a:moveTo>
                <a:lnTo>
                  <a:pt x="615699" y="0"/>
                </a:lnTo>
                <a:lnTo>
                  <a:pt x="615699" y="568217"/>
                </a:lnTo>
                <a:lnTo>
                  <a:pt x="449181" y="568217"/>
                </a:lnTo>
                <a:lnTo>
                  <a:pt x="449181" y="566828"/>
                </a:lnTo>
                <a:lnTo>
                  <a:pt x="0" y="566828"/>
                </a:lnTo>
                <a:lnTo>
                  <a:pt x="0" y="410228"/>
                </a:lnTo>
                <a:lnTo>
                  <a:pt x="449181" y="41022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21" name="Titelplatzhalter 1">
            <a:extLst>
              <a:ext uri="{FF2B5EF4-FFF2-40B4-BE49-F238E27FC236}">
                <a16:creationId xmlns:a16="http://schemas.microsoft.com/office/drawing/2014/main" id="{EFEFEF6D-6FFA-A9FF-DD27-DDFA7953195B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3" name="Untertitel 2">
            <a:extLst>
              <a:ext uri="{FF2B5EF4-FFF2-40B4-BE49-F238E27FC236}">
                <a16:creationId xmlns:a16="http://schemas.microsoft.com/office/drawing/2014/main" id="{19636574-2DB5-DAB4-67DC-6CAF4B77BD92}"/>
              </a:ext>
            </a:extLst>
          </p:cNvPr>
          <p:cNvSpPr txBox="1">
            <a:spLocks/>
          </p:cNvSpPr>
          <p:nvPr userDrawn="1"/>
        </p:nvSpPr>
        <p:spPr>
          <a:xfrm>
            <a:off x="1309688" y="6029326"/>
            <a:ext cx="1247776" cy="236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itchFamily="2" charset="2"/>
              <a:buNone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5442410-EF5E-B042-9783-38DA0739DCE3}" type="datetime1">
              <a:rPr lang="de-AT" sz="1200" smtClean="0"/>
              <a:t>06.05.2026</a:t>
            </a:fld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3901624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8956E3-D5F4-FEF2-B5DB-D1C0BFF07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D64764E-4E08-608D-16B2-8A7D59906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0DE2AE45-09AD-C99C-D799-A3BB923141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145B65-3C75-7C4A-B183-F9CF803D8DDA}" type="datetime1">
              <a:rPr lang="de-AT" smtClean="0"/>
              <a:t>06.05.2026</a:t>
            </a:fld>
            <a:endParaRPr lang="de-DE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41B73B41-4FC8-8F76-2D51-2DDB3650EE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de-DE" dirty="0"/>
              <a:t>FRUHSTORFER.LAW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5D88E558-1750-1517-EA99-3D2FFB252F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B7256E-C0A0-FA4A-A6F2-B244212EEAC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1605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163292-D021-3CA0-61F9-D0E68AC61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B523795-A65C-A769-2F3F-47D5109EC2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63C63DA2-BEDF-D584-7F86-44181A0B24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F628FC9-E543-F741-83E4-0EE37E46DD82}" type="datetime1">
              <a:rPr lang="de-AT" smtClean="0"/>
              <a:t>06.05.2026</a:t>
            </a:fld>
            <a:endParaRPr lang="de-DE" dirty="0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3F038848-DCFF-0037-5BF8-5A2F5B3A37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de-DE" dirty="0"/>
              <a:t>FRUHSTORFER.LAW</a:t>
            </a:r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BA2E56FE-3E36-34E8-B257-015843ED1E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B7256E-C0A0-FA4A-A6F2-B244212EEAC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5506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B62B5C-5FB0-084F-0264-FED09F3EB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BCE520-6A14-6665-5CD0-74983B193B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B14A5F0-E03A-6E5D-CC09-E61F5CFE6A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71C0F8F-2318-C064-7A69-C42B37D79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4174-376C-304B-916C-07B88CEDA043}" type="datetime1">
              <a:rPr lang="de-AT" smtClean="0"/>
              <a:t>06.05.2026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65768F3-B335-6A21-77B3-276321B39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FRUHSTORFER.LAW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795A165-41F2-9B9F-FF73-621EC2CDA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714E6-CF99-A448-A435-2AC61E6B32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0121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273DEB-B526-34E5-55EA-BE4A6728AA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60EE5FC-544E-BA55-8226-8D5ADFF42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06D6BD0-FD79-26F9-5638-D1477C2C19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962502D-685D-A2E4-74CD-CA4C4B558E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3659DB3-F08F-0D88-FA1E-DE5ACA4449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9461D2E-5B36-DCF3-6095-2E0902CE3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EB7DA-B359-AF4F-A741-D2D37C51724B}" type="datetime1">
              <a:rPr lang="de-AT" smtClean="0"/>
              <a:t>06.05.2026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1ABADB8C-619E-CE36-7C74-CFB0E284C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FRUHSTORFER.LAW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0C8DC02-0367-F0E5-282E-0F3841AC3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714E6-CF99-A448-A435-2AC61E6B32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878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E1CB68-1FD9-6057-3284-36A03D198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7530B47-122F-AE8C-06D2-0E28380D58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durch Klicken auf Symbol hinzufügen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77677C0-0C4F-B70D-4025-6FF49ED832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3C4259D-9ED6-5CBA-FF22-6BC5F1F31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FE91C-ACF8-EA45-847C-C7DB5DA2B7E3}" type="datetime1">
              <a:rPr lang="de-AT" smtClean="0"/>
              <a:t>06.05.2026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EACD9B9-AEE2-7EBE-BA7E-226853D62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FRUHSTORFER.LAW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9E9DD02-D0E1-E052-6796-BAE255E49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714E6-CF99-A448-A435-2AC61E6B32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3181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499A11-458E-5F17-DFE4-F8F63E6F5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0D28E32-1A06-2617-20F4-84D6B83E9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732E4-3437-2244-93A2-FD229D47B94B}" type="datetime1">
              <a:rPr lang="de-AT" smtClean="0"/>
              <a:t>06.05.2026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A95BDF5-2EDC-78E2-475F-22C630FF9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FRUHSTORFER.LAW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0651700-49E1-5D4A-CDF2-0415A79C4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714E6-CF99-A448-A435-2AC61E6B32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5271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401AD60-FDB2-A9CA-10F2-364DEA9F3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A409-8192-854B-A053-D05094159521}" type="datetime1">
              <a:rPr lang="de-AT" smtClean="0"/>
              <a:t>06.05.2026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69D2C45-08E5-C735-8E0C-CF1740E54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FRUHSTORFER.LAW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419A3C0-5D98-B952-A1C4-E7355349D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714E6-CF99-A448-A435-2AC61E6B32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2982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9AC69B6-52C5-D3EE-FA56-237B82737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11CCAC2-061E-0E16-49F3-E2E96D233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4D8874A-CDE9-7374-2694-434DD07965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2CFBCA-2D05-AD47-A321-1EF8D886DF40}" type="datetime1">
              <a:rPr lang="de-AT" smtClean="0"/>
              <a:t>06.05.2026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E76AB6E-B0ED-6DBA-3012-A8A73467AF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de-DE" dirty="0"/>
              <a:t>FRUHSTORFER.LAW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D1FA783-8FEE-F0CD-B6CD-6F3E4C8D8E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B7256E-C0A0-FA4A-A6F2-B244212EEACB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Freihandform 6">
            <a:extLst>
              <a:ext uri="{FF2B5EF4-FFF2-40B4-BE49-F238E27FC236}">
                <a16:creationId xmlns:a16="http://schemas.microsoft.com/office/drawing/2014/main" id="{4A46898D-AA6C-D61C-FF2F-B84A9DBF8CB4}"/>
              </a:ext>
            </a:extLst>
          </p:cNvPr>
          <p:cNvSpPr/>
          <p:nvPr userDrawn="1"/>
        </p:nvSpPr>
        <p:spPr>
          <a:xfrm>
            <a:off x="0" y="0"/>
            <a:ext cx="972918" cy="903288"/>
          </a:xfrm>
          <a:custGeom>
            <a:avLst/>
            <a:gdLst>
              <a:gd name="connsiteX0" fmla="*/ 0 w 972918"/>
              <a:gd name="connsiteY0" fmla="*/ 0 h 903288"/>
              <a:gd name="connsiteX1" fmla="*/ 166518 w 972918"/>
              <a:gd name="connsiteY1" fmla="*/ 0 h 903288"/>
              <a:gd name="connsiteX2" fmla="*/ 972918 w 972918"/>
              <a:gd name="connsiteY2" fmla="*/ 0 h 903288"/>
              <a:gd name="connsiteX3" fmla="*/ 972918 w 972918"/>
              <a:gd name="connsiteY3" fmla="*/ 156600 h 903288"/>
              <a:gd name="connsiteX4" fmla="*/ 166518 w 972918"/>
              <a:gd name="connsiteY4" fmla="*/ 156600 h 903288"/>
              <a:gd name="connsiteX5" fmla="*/ 166518 w 972918"/>
              <a:gd name="connsiteY5" fmla="*/ 903288 h 903288"/>
              <a:gd name="connsiteX6" fmla="*/ 0 w 972918"/>
              <a:gd name="connsiteY6" fmla="*/ 903288 h 903288"/>
              <a:gd name="connsiteX7" fmla="*/ 0 w 972918"/>
              <a:gd name="connsiteY7" fmla="*/ 156600 h 903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72918" h="903288">
                <a:moveTo>
                  <a:pt x="0" y="0"/>
                </a:moveTo>
                <a:lnTo>
                  <a:pt x="166518" y="0"/>
                </a:lnTo>
                <a:lnTo>
                  <a:pt x="972918" y="0"/>
                </a:lnTo>
                <a:lnTo>
                  <a:pt x="972918" y="156600"/>
                </a:lnTo>
                <a:lnTo>
                  <a:pt x="166518" y="156600"/>
                </a:lnTo>
                <a:lnTo>
                  <a:pt x="166518" y="903288"/>
                </a:lnTo>
                <a:lnTo>
                  <a:pt x="0" y="903288"/>
                </a:lnTo>
                <a:lnTo>
                  <a:pt x="0" y="15660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8" name="Freihandform 7">
            <a:extLst>
              <a:ext uri="{FF2B5EF4-FFF2-40B4-BE49-F238E27FC236}">
                <a16:creationId xmlns:a16="http://schemas.microsoft.com/office/drawing/2014/main" id="{CF8D8E3B-FA00-50B6-A5A4-003AC6DC3C73}"/>
              </a:ext>
            </a:extLst>
          </p:cNvPr>
          <p:cNvSpPr/>
          <p:nvPr userDrawn="1"/>
        </p:nvSpPr>
        <p:spPr>
          <a:xfrm>
            <a:off x="11576301" y="6289783"/>
            <a:ext cx="615699" cy="568217"/>
          </a:xfrm>
          <a:custGeom>
            <a:avLst/>
            <a:gdLst>
              <a:gd name="connsiteX0" fmla="*/ 449181 w 615699"/>
              <a:gd name="connsiteY0" fmla="*/ 0 h 568217"/>
              <a:gd name="connsiteX1" fmla="*/ 615699 w 615699"/>
              <a:gd name="connsiteY1" fmla="*/ 0 h 568217"/>
              <a:gd name="connsiteX2" fmla="*/ 615699 w 615699"/>
              <a:gd name="connsiteY2" fmla="*/ 568217 h 568217"/>
              <a:gd name="connsiteX3" fmla="*/ 449181 w 615699"/>
              <a:gd name="connsiteY3" fmla="*/ 568217 h 568217"/>
              <a:gd name="connsiteX4" fmla="*/ 449181 w 615699"/>
              <a:gd name="connsiteY4" fmla="*/ 566828 h 568217"/>
              <a:gd name="connsiteX5" fmla="*/ 0 w 615699"/>
              <a:gd name="connsiteY5" fmla="*/ 566828 h 568217"/>
              <a:gd name="connsiteX6" fmla="*/ 0 w 615699"/>
              <a:gd name="connsiteY6" fmla="*/ 410228 h 568217"/>
              <a:gd name="connsiteX7" fmla="*/ 449181 w 615699"/>
              <a:gd name="connsiteY7" fmla="*/ 410228 h 568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5699" h="568217">
                <a:moveTo>
                  <a:pt x="449181" y="0"/>
                </a:moveTo>
                <a:lnTo>
                  <a:pt x="615699" y="0"/>
                </a:lnTo>
                <a:lnTo>
                  <a:pt x="615699" y="568217"/>
                </a:lnTo>
                <a:lnTo>
                  <a:pt x="449181" y="568217"/>
                </a:lnTo>
                <a:lnTo>
                  <a:pt x="449181" y="566828"/>
                </a:lnTo>
                <a:lnTo>
                  <a:pt x="0" y="566828"/>
                </a:lnTo>
                <a:lnTo>
                  <a:pt x="0" y="410228"/>
                </a:lnTo>
                <a:lnTo>
                  <a:pt x="449181" y="41022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773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9" r:id="rId6"/>
    <p:sldLayoutId id="2147483666" r:id="rId7"/>
    <p:sldLayoutId id="2147483667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commons.wikimedia.org/wiki/File:Berlin,_Mitte,_Gendarmenmarkt,_Konzerthaus_01.jpg" TargetMode="External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48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38CDE2-CC68-B500-4333-6F4A48C002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8855" y="307171"/>
            <a:ext cx="9572625" cy="2076587"/>
          </a:xfrm>
        </p:spPr>
        <p:txBody>
          <a:bodyPr/>
          <a:lstStyle/>
          <a:p>
            <a:pPr algn="l"/>
            <a:r>
              <a:rPr lang="de-AT" dirty="0">
                <a:solidFill>
                  <a:schemeClr val="bg2">
                    <a:lumMod val="10000"/>
                  </a:schemeClr>
                </a:solidFill>
              </a:rPr>
              <a:t>Die Europäische Insolvenzverordnung</a:t>
            </a:r>
            <a:endParaRPr lang="de-DE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3F3CB99-A1A5-0733-B425-0E41AAF866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175" y="5471743"/>
            <a:ext cx="1085182" cy="107908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FCD60AE-24F3-7DA3-FDD8-5FD1C36B58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975" y="6580294"/>
            <a:ext cx="1009381" cy="25721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C8875F9-5D26-5E48-CFFB-725A7039C5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35797" y="452108"/>
            <a:ext cx="2508553" cy="1078238"/>
          </a:xfrm>
          <a:prstGeom prst="rect">
            <a:avLst/>
          </a:prstGeom>
        </p:spPr>
      </p:pic>
      <p:pic>
        <p:nvPicPr>
          <p:cNvPr id="9" name="Grafik 8" descr="Ein Bild, das Menschliches Gesicht, Person, Lächeln, Kleidung enthält.&#10;&#10;KI-generierte Inhalte können fehlerhaft sein.">
            <a:extLst>
              <a:ext uri="{FF2B5EF4-FFF2-40B4-BE49-F238E27FC236}">
                <a16:creationId xmlns:a16="http://schemas.microsoft.com/office/drawing/2014/main" id="{F51627C4-9FB9-437D-9319-986C6A35B050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7865" b="14474"/>
          <a:stretch>
            <a:fillRect/>
          </a:stretch>
        </p:blipFill>
        <p:spPr>
          <a:xfrm>
            <a:off x="2130346" y="5471743"/>
            <a:ext cx="1053831" cy="1079086"/>
          </a:xfrm>
          <a:prstGeom prst="ellipse">
            <a:avLst/>
          </a:prstGeom>
        </p:spPr>
      </p:pic>
      <p:pic>
        <p:nvPicPr>
          <p:cNvPr id="12" name="Grafik 11" descr="Ein Bild, das Text, Schrift, Logo, Symbol enthält.&#10;&#10;KI-generierte Inhalte können fehlerhaft sein.">
            <a:extLst>
              <a:ext uri="{FF2B5EF4-FFF2-40B4-BE49-F238E27FC236}">
                <a16:creationId xmlns:a16="http://schemas.microsoft.com/office/drawing/2014/main" id="{0BE13824-BA1C-66A5-B6AB-2C3DD0D1FF9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7054" y="6550829"/>
            <a:ext cx="820417" cy="307171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F6A195BA-E0A5-B789-1998-1D0E0CA11DB5}"/>
              </a:ext>
            </a:extLst>
          </p:cNvPr>
          <p:cNvSpPr txBox="1"/>
          <p:nvPr/>
        </p:nvSpPr>
        <p:spPr>
          <a:xfrm>
            <a:off x="508855" y="2413223"/>
            <a:ext cx="4404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solidFill>
                  <a:schemeClr val="bg1">
                    <a:lumMod val="10000"/>
                  </a:schemeClr>
                </a:solidFill>
              </a:rPr>
              <a:t>Dach Berlin 2026</a:t>
            </a:r>
            <a:endParaRPr lang="de-DE" sz="2400" b="1" dirty="0">
              <a:solidFill>
                <a:schemeClr val="bg1">
                  <a:lumMod val="10000"/>
                </a:schemeClr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FBB1891-9F75-1157-4ABB-DAF26C1FB604}"/>
              </a:ext>
            </a:extLst>
          </p:cNvPr>
          <p:cNvSpPr txBox="1"/>
          <p:nvPr/>
        </p:nvSpPr>
        <p:spPr>
          <a:xfrm>
            <a:off x="3353743" y="6488668"/>
            <a:ext cx="440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b="1" dirty="0">
                <a:solidFill>
                  <a:schemeClr val="bg1">
                    <a:lumMod val="10000"/>
                  </a:schemeClr>
                </a:solidFill>
              </a:rPr>
              <a:t>Amelie Dorst und Susanne Fruhstorfer</a:t>
            </a:r>
            <a:endParaRPr lang="de-DE" b="1" dirty="0">
              <a:solidFill>
                <a:schemeClr val="bg1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759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2F1BE4-0E86-8709-D7C5-AB8FC0B79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9825"/>
          </a:xfrm>
        </p:spPr>
        <p:txBody>
          <a:bodyPr/>
          <a:lstStyle/>
          <a:p>
            <a:r>
              <a:rPr lang="de-AT" dirty="0"/>
              <a:t>Anwendungsbereich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65D9C7-4D46-5967-BC9C-8A48F48C7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4957763"/>
          </a:xfrm>
        </p:spPr>
        <p:txBody>
          <a:bodyPr>
            <a:normAutofit lnSpcReduction="1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de-AT" sz="2200" dirty="0"/>
              <a:t> </a:t>
            </a:r>
            <a:r>
              <a:rPr lang="fr-FR" sz="2200" b="1" dirty="0"/>
              <a:t>Räumlicher Anwendungsbereich</a:t>
            </a:r>
          </a:p>
          <a:p>
            <a:pPr lvl="1" algn="just"/>
            <a:r>
              <a:rPr lang="de-DE" sz="1800" dirty="0"/>
              <a:t>gilt für alle Mitgliedstaaten der EU außer Dänemark und UK (für Verfahren, die nach dem 31.12.2020 eröffnet wurden).</a:t>
            </a:r>
          </a:p>
          <a:p>
            <a:pPr lvl="1" algn="just"/>
            <a:r>
              <a:rPr lang="de-DE" sz="1800" dirty="0"/>
              <a:t>gilt nicht für Verfahren in Bezug auf Versicherungsunternehmen, Kreditinstitute, Wertpapierfirmen und Organismen für gemeinsame Anlagen.</a:t>
            </a:r>
          </a:p>
          <a:p>
            <a:pPr marR="0" lvl="0" algn="just" fontAlgn="auto">
              <a:spcAft>
                <a:spcPts val="0"/>
              </a:spcAft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fr-FR" sz="2200" b="1" dirty="0" err="1"/>
              <a:t>Sachlicher</a:t>
            </a:r>
            <a:r>
              <a:rPr lang="fr-FR" sz="2200" b="1" dirty="0"/>
              <a:t> </a:t>
            </a:r>
            <a:r>
              <a:rPr lang="fr-FR" sz="2200" b="1" dirty="0" err="1"/>
              <a:t>Anwendungsbereich</a:t>
            </a:r>
            <a:r>
              <a:rPr lang="fr-FR" sz="2200" b="1" dirty="0"/>
              <a:t> </a:t>
            </a:r>
          </a:p>
          <a:p>
            <a:pPr marR="0" lvl="1" algn="just" fontAlgn="auto">
              <a:spcAft>
                <a:spcPts val="0"/>
              </a:spcAft>
              <a:buSzTx/>
              <a:tabLst/>
              <a:defRPr/>
            </a:pPr>
            <a:r>
              <a:rPr lang="de-AT" sz="1800" dirty="0"/>
              <a:t>gilt für öffentliche Gesamtverfahren einschließlich vorläufiger Verfahren</a:t>
            </a:r>
            <a:r>
              <a:rPr lang="de-DE" sz="1800" dirty="0"/>
              <a:t> (sog. </a:t>
            </a:r>
            <a:r>
              <a:rPr lang="de-DE" sz="1800" dirty="0" err="1"/>
              <a:t>vorinsolvenzliche</a:t>
            </a:r>
            <a:r>
              <a:rPr lang="de-DE" sz="1800" dirty="0"/>
              <a:t> Sanierungsverfahren) sofern diese in Annex A der </a:t>
            </a:r>
            <a:r>
              <a:rPr lang="de-DE" sz="1800" dirty="0" err="1"/>
              <a:t>EuInsVO</a:t>
            </a:r>
            <a:r>
              <a:rPr lang="de-DE" sz="1800" dirty="0"/>
              <a:t> gelistet sind. </a:t>
            </a:r>
          </a:p>
          <a:p>
            <a:pPr marL="457200" marR="0" lvl="1" indent="0" algn="just" fontAlgn="auto">
              <a:spcAft>
                <a:spcPts val="0"/>
              </a:spcAft>
              <a:buSzTx/>
              <a:buNone/>
              <a:tabLst/>
              <a:defRPr/>
            </a:pPr>
            <a:endParaRPr lang="de-DE" sz="1800" dirty="0"/>
          </a:p>
          <a:p>
            <a:pPr algn="just">
              <a:buFont typeface="Wingdings" panose="05000000000000000000" pitchFamily="2" charset="2"/>
              <a:buChar char="v"/>
            </a:pPr>
            <a:endParaRPr lang="de-DE" sz="2200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v"/>
              <a:defRPr/>
            </a:pPr>
            <a:r>
              <a:rPr lang="de-AT" sz="2200" dirty="0"/>
              <a:t>Begriffsdefinitionen in Art 2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D72F6E6-EBDA-5F5B-1A50-C4F47EAA5EC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40B2D1F-FC19-CB4D-97F1-D79913D6C97B}" type="datetime1">
              <a:rPr lang="de-AT" smtClean="0"/>
              <a:t>06.05.2026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E73A0BC-2552-ACDA-C102-6EB79AD15E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FRUHSTORFER.LAW  /    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428B500-A894-ADCF-18BC-5DE7E52BE7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B7256E-C0A0-FA4A-A6F2-B244212EEACB}" type="slidenum">
              <a:rPr lang="de-DE" smtClean="0"/>
              <a:pPr/>
              <a:t>2</a:t>
            </a:fld>
            <a:endParaRPr lang="de-DE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BE49A08F-2F59-10BB-B3FF-439B469EB16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0277" y="3529466"/>
            <a:ext cx="9759120" cy="20000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939FA393-6D45-40D7-3C29-5CAAF13A7C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0769" y="6480995"/>
            <a:ext cx="1036410" cy="11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807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2DCCFE-34F4-5472-4E1E-709EA29A0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Zuständigkeiten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B65C1D-B7E6-B5DE-3011-CD0ECAB83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462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de-AT" b="1" dirty="0"/>
          </a:p>
          <a:p>
            <a:r>
              <a:rPr lang="de-AT" b="1" dirty="0"/>
              <a:t>Center </a:t>
            </a:r>
            <a:r>
              <a:rPr lang="de-AT" b="1" dirty="0" err="1"/>
              <a:t>of</a:t>
            </a:r>
            <a:r>
              <a:rPr lang="de-AT" b="1" dirty="0"/>
              <a:t> </a:t>
            </a:r>
            <a:r>
              <a:rPr lang="de-AT" b="1" dirty="0" err="1"/>
              <a:t>main</a:t>
            </a:r>
            <a:r>
              <a:rPr lang="de-AT" b="1" dirty="0"/>
              <a:t> </a:t>
            </a:r>
            <a:r>
              <a:rPr lang="de-AT" b="1" dirty="0" err="1"/>
              <a:t>interest</a:t>
            </a:r>
            <a:r>
              <a:rPr lang="de-AT" b="1" dirty="0"/>
              <a:t> COMI – Art 3</a:t>
            </a:r>
          </a:p>
          <a:p>
            <a:pPr lvl="1"/>
            <a:r>
              <a:rPr lang="de-AT" dirty="0"/>
              <a:t>Verwaltungsort des Schuldners, für Dritte feststellbar</a:t>
            </a:r>
          </a:p>
          <a:p>
            <a:pPr lvl="1"/>
            <a:r>
              <a:rPr lang="de-AT" dirty="0"/>
              <a:t>Von Amtswegen zu überprüfen</a:t>
            </a:r>
          </a:p>
          <a:p>
            <a:r>
              <a:rPr lang="de-AT" b="1" dirty="0"/>
              <a:t>Sekundär- und Partikularverfahren</a:t>
            </a:r>
          </a:p>
          <a:p>
            <a:r>
              <a:rPr lang="de-AT" b="1" dirty="0"/>
              <a:t>Insolvenznahe Verfahren – Art 6</a:t>
            </a:r>
          </a:p>
          <a:p>
            <a:pPr lvl="1"/>
            <a:r>
              <a:rPr lang="de-AT" dirty="0"/>
              <a:t>Anfechtungsprozesse</a:t>
            </a:r>
          </a:p>
          <a:p>
            <a:pPr lvl="1"/>
            <a:r>
              <a:rPr lang="de-AT" dirty="0"/>
              <a:t>Insolvenzspezifische Haftung von Gesellschaftsorganen</a:t>
            </a:r>
          </a:p>
          <a:p>
            <a:pPr lvl="1"/>
            <a:r>
              <a:rPr lang="de-AT" dirty="0"/>
              <a:t>Prüfungsprozesse</a:t>
            </a:r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AT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A52F820-DA11-C181-0D2D-9A3C8E0AB20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A145B65-3C75-7C4A-B183-F9CF803D8DDA}" type="datetime1">
              <a:rPr lang="de-AT" smtClean="0"/>
              <a:t>06.05.2026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65A6A48-EC98-2C9E-4D85-8749B5F8AE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FRUHSTORFER.LAW /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20FBD4E-0596-110C-B7B2-3EDE0D5DD3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B7256E-C0A0-FA4A-A6F2-B244212EEACB}" type="slidenum">
              <a:rPr lang="de-DE" smtClean="0"/>
              <a:pPr/>
              <a:t>3</a:t>
            </a:fld>
            <a:endParaRPr lang="de-DE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A37512F-410F-DC5A-A798-8ABCB4002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0769" y="6480995"/>
            <a:ext cx="1036410" cy="11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811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FE2506-4EE4-AB47-EB68-C30FFF718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Anwendbares Recht (Art. 7)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7CD25A-1157-96C8-F4ED-7185EDD5B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b="1" dirty="0"/>
              <a:t>Lex </a:t>
            </a:r>
            <a:r>
              <a:rPr lang="de-AT" b="1" dirty="0" err="1"/>
              <a:t>fori</a:t>
            </a:r>
            <a:r>
              <a:rPr lang="de-AT" b="1" dirty="0"/>
              <a:t> </a:t>
            </a:r>
            <a:r>
              <a:rPr lang="de-AT" b="1" dirty="0" err="1"/>
              <a:t>concursus</a:t>
            </a:r>
            <a:r>
              <a:rPr lang="en-US" b="1" dirty="0"/>
              <a:t> </a:t>
            </a:r>
            <a:r>
              <a:rPr lang="en-US" dirty="0" err="1"/>
              <a:t>regelt</a:t>
            </a:r>
            <a:r>
              <a:rPr lang="en-US" dirty="0"/>
              <a:t>: </a:t>
            </a:r>
            <a:endParaRPr lang="de-AT" dirty="0"/>
          </a:p>
          <a:p>
            <a:pPr lvl="1"/>
            <a:r>
              <a:rPr lang="de-AT" sz="1800" dirty="0"/>
              <a:t>Voraussetzungen der Eröffnung des Insolvenzverfahrens</a:t>
            </a:r>
          </a:p>
          <a:p>
            <a:pPr lvl="1"/>
            <a:r>
              <a:rPr lang="de-DE" sz="1800" dirty="0"/>
              <a:t>Insolvenzmasse</a:t>
            </a:r>
            <a:endParaRPr lang="de-AT" sz="1800" dirty="0"/>
          </a:p>
          <a:p>
            <a:pPr lvl="1"/>
            <a:r>
              <a:rPr lang="de-AT" sz="1800" dirty="0"/>
              <a:t>Befugnisse des Schuldners und des Verwalters</a:t>
            </a:r>
          </a:p>
          <a:p>
            <a:pPr lvl="1"/>
            <a:r>
              <a:rPr lang="de-AT" sz="1800" dirty="0"/>
              <a:t>Auswirkungen auf laufende Verträge</a:t>
            </a:r>
          </a:p>
          <a:p>
            <a:pPr lvl="1"/>
            <a:r>
              <a:rPr lang="de-AT" sz="1800" dirty="0"/>
              <a:t>Wirksamkeit der Aufrechnung </a:t>
            </a:r>
            <a:r>
              <a:rPr lang="de-DE" sz="1800" dirty="0"/>
              <a:t>(mit Ausnahme von Art. 9 (1))</a:t>
            </a:r>
            <a:endParaRPr lang="de-AT" sz="1800" dirty="0"/>
          </a:p>
          <a:p>
            <a:pPr lvl="1"/>
            <a:r>
              <a:rPr lang="de-DE" sz="1800" dirty="0"/>
              <a:t>Einzelzwangsvollstreckungen </a:t>
            </a:r>
            <a:r>
              <a:rPr lang="de-AT" sz="1800" dirty="0"/>
              <a:t>der Gläubiger</a:t>
            </a:r>
          </a:p>
          <a:p>
            <a:pPr lvl="1"/>
            <a:r>
              <a:rPr lang="de-AT" sz="1800" dirty="0"/>
              <a:t>Anmeldung und Feststellung von Forderungen</a:t>
            </a:r>
          </a:p>
          <a:p>
            <a:pPr lvl="1"/>
            <a:r>
              <a:rPr lang="de-DE" sz="1800" dirty="0"/>
              <a:t>Rang der Forderungen und Verteilung</a:t>
            </a:r>
            <a:endParaRPr lang="de-AT" sz="1800" dirty="0"/>
          </a:p>
          <a:p>
            <a:pPr lvl="1"/>
            <a:r>
              <a:rPr lang="de-DE" sz="1800" dirty="0"/>
              <a:t>Insolvenzanfechtung</a:t>
            </a:r>
          </a:p>
          <a:p>
            <a:pPr lvl="1"/>
            <a:endParaRPr lang="de-DE" sz="1800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8708B44-31E7-5CC8-5D81-6C3DB11DAC2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A145B65-3C75-7C4A-B183-F9CF803D8DDA}" type="datetime1">
              <a:rPr lang="de-AT" smtClean="0"/>
              <a:t>06.05.2026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B11608B-799E-9635-EE8E-9A91CF303C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FRUHSTORFER.LAW /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D11C44E-3D6B-DA04-66AD-0ED0B8BC3F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B7256E-C0A0-FA4A-A6F2-B244212EEACB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AAB1844-2EB6-2043-F85F-313EDA99B3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0769" y="6480995"/>
            <a:ext cx="1036410" cy="11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74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54C0E-8658-2843-74D1-365A72A80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Sonderbestimmungen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E54224-D17F-C574-6822-A498AF0E27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Dingliche Rechte – </a:t>
            </a:r>
            <a:r>
              <a:rPr lang="de-AT" dirty="0" err="1"/>
              <a:t>lex</a:t>
            </a:r>
            <a:r>
              <a:rPr lang="de-AT" dirty="0"/>
              <a:t> </a:t>
            </a:r>
            <a:r>
              <a:rPr lang="de-AT" dirty="0" err="1"/>
              <a:t>rei</a:t>
            </a:r>
            <a:r>
              <a:rPr lang="de-AT" dirty="0"/>
              <a:t> </a:t>
            </a:r>
            <a:r>
              <a:rPr lang="de-AT" dirty="0" err="1"/>
              <a:t>sitae</a:t>
            </a:r>
            <a:endParaRPr lang="de-AT" dirty="0"/>
          </a:p>
          <a:p>
            <a:r>
              <a:rPr lang="de-AT" dirty="0"/>
              <a:t>Verträge über unbewegliche Gegenstände</a:t>
            </a:r>
          </a:p>
          <a:p>
            <a:r>
              <a:rPr lang="de-AT" dirty="0"/>
              <a:t>Arbeitsverträge </a:t>
            </a:r>
          </a:p>
          <a:p>
            <a:r>
              <a:rPr lang="de-AT" dirty="0"/>
              <a:t>Aufrechnung</a:t>
            </a:r>
          </a:p>
          <a:p>
            <a:r>
              <a:rPr lang="de-AT" dirty="0"/>
              <a:t>Benachteiligende Handlungen</a:t>
            </a:r>
          </a:p>
          <a:p>
            <a:r>
              <a:rPr lang="de-AT" dirty="0"/>
              <a:t>Anhängige Rechtsstreitigkeiten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FF82986-DFAD-0BE7-396D-ABD13412F21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A145B65-3C75-7C4A-B183-F9CF803D8DDA}" type="datetime1">
              <a:rPr lang="de-AT" smtClean="0"/>
              <a:t>06.05.2026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4DBF3FB-C869-83A2-F7EC-4582E38D11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FRUHSTORFER.LAW / 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108A4C7-720D-8525-C373-7A87536154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B7256E-C0A0-FA4A-A6F2-B244212EEACB}" type="slidenum">
              <a:rPr lang="de-DE" smtClean="0"/>
              <a:pPr/>
              <a:t>5</a:t>
            </a:fld>
            <a:endParaRPr lang="de-DE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B00EB90-945C-453D-F1EA-63E8FE3C0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0769" y="6480995"/>
            <a:ext cx="1036410" cy="11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964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918A8B-E52B-637E-8392-7C7112824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Anerkennung von Insolvenzverfahren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200EE17-BE22-27C5-C20A-B77A2746F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5096"/>
            <a:ext cx="10515600" cy="4831867"/>
          </a:xfrm>
        </p:spPr>
        <p:txBody>
          <a:bodyPr>
            <a:normAutofit/>
          </a:bodyPr>
          <a:lstStyle/>
          <a:p>
            <a:pPr algn="just"/>
            <a:endParaRPr lang="de-DE" sz="2400" dirty="0"/>
          </a:p>
          <a:p>
            <a:pPr algn="just"/>
            <a:r>
              <a:rPr lang="de-DE" sz="2400" dirty="0"/>
              <a:t>automatische und sofortige Anerkennung von Insolvenzverfahren sowie  damit zusammenhängenden Entscheidungen </a:t>
            </a:r>
            <a:r>
              <a:rPr lang="de-DE" sz="2000" dirty="0"/>
              <a:t>(Art. 19)</a:t>
            </a:r>
          </a:p>
          <a:p>
            <a:pPr lvl="1" algn="just"/>
            <a:r>
              <a:rPr lang="de-DE" sz="2000" dirty="0"/>
              <a:t>kein Exequatur oder besonderes Anerkennungsverfahren erforderlich</a:t>
            </a:r>
          </a:p>
          <a:p>
            <a:pPr lvl="1" algn="just"/>
            <a:r>
              <a:rPr lang="de-DE" sz="2000" b="1" u="sng" dirty="0"/>
              <a:t>Ausnahme</a:t>
            </a:r>
            <a:r>
              <a:rPr lang="de-DE" sz="2000" dirty="0"/>
              <a:t> : Anerkennung kann bei Verstoß gegen die öffentliche Ordnung des Anerkennungsstaates verweigert werden </a:t>
            </a:r>
            <a:r>
              <a:rPr lang="de-DE" sz="1600" dirty="0"/>
              <a:t>(Art. 33)</a:t>
            </a:r>
          </a:p>
          <a:p>
            <a:r>
              <a:rPr lang="de-DE" sz="2400" dirty="0"/>
              <a:t>Insolvenzverwalter kann seine Befugnisse in allen Mitgliedstaaten ausüben mit beglaubigter Abschrift der Eröffnungsentscheidung</a:t>
            </a:r>
          </a:p>
          <a:p>
            <a:r>
              <a:rPr lang="de-DE" sz="2400" dirty="0"/>
              <a:t>Eintragungspflicht der Eröffnungsentscheidung für jede Niederlassung </a:t>
            </a:r>
            <a:r>
              <a:rPr lang="de-DE" sz="2000" dirty="0"/>
              <a:t>(Art. 28)</a:t>
            </a:r>
          </a:p>
          <a:p>
            <a:r>
              <a:rPr lang="fr-FR" sz="2400" dirty="0" err="1"/>
              <a:t>Einrichtung</a:t>
            </a:r>
            <a:r>
              <a:rPr lang="fr-FR" sz="2400" dirty="0"/>
              <a:t> von </a:t>
            </a:r>
            <a:r>
              <a:rPr lang="fr-FR" sz="2400" dirty="0" err="1"/>
              <a:t>Insolvenzregistern</a:t>
            </a:r>
            <a:r>
              <a:rPr lang="fr-FR" sz="2400" dirty="0"/>
              <a:t> </a:t>
            </a:r>
            <a:r>
              <a:rPr lang="fr-FR" sz="2400" dirty="0" err="1"/>
              <a:t>und</a:t>
            </a:r>
            <a:r>
              <a:rPr lang="fr-FR" sz="2400" dirty="0"/>
              <a:t> </a:t>
            </a:r>
            <a:r>
              <a:rPr lang="fr-FR" sz="2400" dirty="0" err="1"/>
              <a:t>Vernetzung</a:t>
            </a:r>
            <a:r>
              <a:rPr lang="fr-FR" sz="2400" dirty="0"/>
              <a:t> </a:t>
            </a:r>
            <a:r>
              <a:rPr lang="fr-FR" sz="2400" dirty="0" err="1"/>
              <a:t>bei</a:t>
            </a:r>
            <a:r>
              <a:rPr lang="fr-FR" sz="2400" dirty="0"/>
              <a:t> </a:t>
            </a:r>
            <a:r>
              <a:rPr lang="fr-FR" sz="2400" dirty="0" err="1"/>
              <a:t>dem</a:t>
            </a:r>
            <a:r>
              <a:rPr lang="fr-FR" sz="2400" dirty="0"/>
              <a:t> EU-</a:t>
            </a:r>
            <a:r>
              <a:rPr lang="fr-FR" sz="2400" dirty="0" err="1"/>
              <a:t>Justizportal</a:t>
            </a:r>
            <a:endParaRPr lang="de-DE" sz="2400" dirty="0"/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7AD4047-8B93-1ADD-01A5-527969FB150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A145B65-3C75-7C4A-B183-F9CF803D8DDA}" type="datetime1">
              <a:rPr lang="de-AT" smtClean="0"/>
              <a:t>06.05.2026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66E7E7B-A8DF-97C6-2CCF-6D245AE378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FRUHSTORFER.LAW /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C522E30-F8BB-16D4-2E29-6784954741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B7256E-C0A0-FA4A-A6F2-B244212EEACB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7A35D06-4C9C-8FDA-9F98-04FCB7157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0769" y="6480995"/>
            <a:ext cx="1036410" cy="11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314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43D1DC-DB48-FD31-C77C-540B5BF87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Forderungsanmeldung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E82BBA6-E681-484F-70D0-4F68B173FF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Pflicht zur Verständigung aller bekannten ausländischen Gläubiger</a:t>
            </a:r>
          </a:p>
          <a:p>
            <a:r>
              <a:rPr lang="de-DE" b="1" dirty="0"/>
              <a:t>Standardisiertes Anmeldeformular</a:t>
            </a:r>
            <a:endParaRPr lang="de-DE" dirty="0"/>
          </a:p>
          <a:p>
            <a:pPr lvl="1"/>
            <a:r>
              <a:rPr lang="de-DE" dirty="0"/>
              <a:t>Verfügbar in sämtlichen Amtssprachen der EU</a:t>
            </a:r>
          </a:p>
          <a:p>
            <a:pPr lvl="1"/>
            <a:r>
              <a:rPr lang="de-DE" dirty="0"/>
              <a:t>Übersetzung in die Amtssprache des Eröffnungsstaates oft erforderlich</a:t>
            </a:r>
          </a:p>
          <a:p>
            <a:r>
              <a:rPr lang="de-DE" b="1" dirty="0"/>
              <a:t>Anmeldefrist und Übermittlung</a:t>
            </a:r>
            <a:endParaRPr lang="de-DE" dirty="0"/>
          </a:p>
          <a:p>
            <a:pPr lvl="1"/>
            <a:r>
              <a:rPr lang="de-DE" dirty="0"/>
              <a:t>Fristen gemäß dem Recht des Eröffnungsstaates</a:t>
            </a:r>
          </a:p>
          <a:p>
            <a:pPr lvl="1"/>
            <a:r>
              <a:rPr lang="de-DE" dirty="0"/>
              <a:t>Verwendung der im nationalen Recht zulässigen Übermittlungsmittel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091CDAC-8691-AAF6-F40C-EB87C98E5FC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A145B65-3C75-7C4A-B183-F9CF803D8DDA}" type="datetime1">
              <a:rPr lang="de-AT" smtClean="0"/>
              <a:t>06.05.2026</a:t>
            </a:fld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48DD344-5920-DF9F-6545-7A21B132EA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dirty="0"/>
              <a:t>FRUHSTORFER.LAW /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F3972B9-34CC-67FE-D8E0-F8C3A72A6F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B7256E-C0A0-FA4A-A6F2-B244212EEACB}" type="slidenum">
              <a:rPr lang="de-DE" smtClean="0"/>
              <a:pPr/>
              <a:t>7</a:t>
            </a:fld>
            <a:endParaRPr lang="de-DE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B62A9DD-8369-5194-8152-9FB0011F2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0769" y="6480995"/>
            <a:ext cx="1036410" cy="11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69713"/>
      </p:ext>
    </p:extLst>
  </p:cSld>
  <p:clrMapOvr>
    <a:masterClrMapping/>
  </p:clrMapOvr>
</p:sld>
</file>

<file path=ppt/theme/theme1.xml><?xml version="1.0" encoding="utf-8"?>
<a:theme xmlns:a="http://schemas.openxmlformats.org/drawingml/2006/main" name="Fruhstorfer">
  <a:themeElements>
    <a:clrScheme name="Benutzerdefiniert 16">
      <a:dk1>
        <a:srgbClr val="596483"/>
      </a:dk1>
      <a:lt1>
        <a:srgbClr val="F7F7F6"/>
      </a:lt1>
      <a:dk2>
        <a:srgbClr val="596483"/>
      </a:dk2>
      <a:lt2>
        <a:srgbClr val="F7F7F6"/>
      </a:lt2>
      <a:accent1>
        <a:srgbClr val="D63A86"/>
      </a:accent1>
      <a:accent2>
        <a:srgbClr val="7F91BF"/>
      </a:accent2>
      <a:accent3>
        <a:srgbClr val="EAEBDE"/>
      </a:accent3>
      <a:accent4>
        <a:srgbClr val="F0519F"/>
      </a:accent4>
      <a:accent5>
        <a:srgbClr val="7381AA"/>
      </a:accent5>
      <a:accent6>
        <a:srgbClr val="D3D5C9"/>
      </a:accent6>
      <a:hlink>
        <a:srgbClr val="C44181"/>
      </a:hlink>
      <a:folHlink>
        <a:srgbClr val="90315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ruhstorfer" id="{11530B90-2DFB-C048-B126-951FF1752C45}" vid="{BF9C63C2-7922-A144-8A02-0A4DDCE12322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715AEDD5-3620-4092-8B5E-0920D8CC7680}">
  <we:reference id="WA200005566" version="3.0.1.2" store="Omex" storeType="OMEX"/>
  <we:alternateReferences>
    <we:reference id="WA200005566" version="3.0.1.2" store="WA200005566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342</Words>
  <Application>Microsoft Office PowerPoint</Application>
  <PresentationFormat>Breitbild</PresentationFormat>
  <Paragraphs>94</Paragraphs>
  <Slides>7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Wingdings</vt:lpstr>
      <vt:lpstr>Fruhstorfer</vt:lpstr>
      <vt:lpstr>Die Europäische Insolvenzverordnung</vt:lpstr>
      <vt:lpstr>Anwendungsbereich</vt:lpstr>
      <vt:lpstr>Zuständigkeiten</vt:lpstr>
      <vt:lpstr>Anwendbares Recht (Art. 7)</vt:lpstr>
      <vt:lpstr>Sonderbestimmungen</vt:lpstr>
      <vt:lpstr>Anerkennung von Insolvenzverfahren</vt:lpstr>
      <vt:lpstr>Forderungsanmeldung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Reinberger Melina, 5A</dc:creator>
  <cp:lastModifiedBy>Office Fruhstorfer Law</cp:lastModifiedBy>
  <cp:revision>8</cp:revision>
  <dcterms:created xsi:type="dcterms:W3CDTF">2024-05-28T23:34:22Z</dcterms:created>
  <dcterms:modified xsi:type="dcterms:W3CDTF">2026-05-06T13:23:15Z</dcterms:modified>
</cp:coreProperties>
</file>